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F0A9"/>
    <a:srgbClr val="2CF4AD"/>
    <a:srgbClr val="001928"/>
    <a:srgbClr val="0293FF"/>
    <a:srgbClr val="36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6327"/>
  </p:normalViewPr>
  <p:slideViewPr>
    <p:cSldViewPr snapToGrid="0" snapToObjects="1">
      <p:cViewPr varScale="1">
        <p:scale>
          <a:sx n="214" d="100"/>
          <a:sy n="214" d="100"/>
        </p:scale>
        <p:origin x="23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3c07e4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3c07e4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5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47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85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48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782e5c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782e5c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9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20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80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65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7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53c07e4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53c07e4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3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293FF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idx="2"/>
          </p:nvPr>
        </p:nvSpPr>
        <p:spPr>
          <a:xfrm>
            <a:off x="6001875" y="3558275"/>
            <a:ext cx="15726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userDrawn="1">
  <p:cSld name="Disclaim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15;p22">
            <a:extLst>
              <a:ext uri="{FF2B5EF4-FFF2-40B4-BE49-F238E27FC236}">
                <a16:creationId xmlns:a16="http://schemas.microsoft.com/office/drawing/2014/main" id="{2864CFB2-0B5E-4C01-8052-BBFA6DFD8637}"/>
              </a:ext>
            </a:extLst>
          </p:cNvPr>
          <p:cNvGrpSpPr/>
          <p:nvPr userDrawn="1"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9" name="Google Shape;116;p22">
              <a:extLst>
                <a:ext uri="{FF2B5EF4-FFF2-40B4-BE49-F238E27FC236}">
                  <a16:creationId xmlns:a16="http://schemas.microsoft.com/office/drawing/2014/main" id="{53D715AD-37F4-4002-9DB5-8028CDA392C6}"/>
                </a:ext>
              </a:extLst>
            </p:cNvPr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7;p22">
              <a:extLst>
                <a:ext uri="{FF2B5EF4-FFF2-40B4-BE49-F238E27FC236}">
                  <a16:creationId xmlns:a16="http://schemas.microsoft.com/office/drawing/2014/main" id="{C9BBADB1-57A4-44E3-8806-373B67C3B356}"/>
                </a:ext>
              </a:extLst>
            </p:cNvPr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;p22">
              <a:extLst>
                <a:ext uri="{FF2B5EF4-FFF2-40B4-BE49-F238E27FC236}">
                  <a16:creationId xmlns:a16="http://schemas.microsoft.com/office/drawing/2014/main" id="{5588D27C-1F10-494D-B182-4997D0CBAC9C}"/>
                </a:ext>
              </a:extLst>
            </p:cNvPr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9;p22">
              <a:extLst>
                <a:ext uri="{FF2B5EF4-FFF2-40B4-BE49-F238E27FC236}">
                  <a16:creationId xmlns:a16="http://schemas.microsoft.com/office/drawing/2014/main" id="{8F42FC89-4FB7-407E-B4E2-85398AAC6662}"/>
                </a:ext>
              </a:extLst>
            </p:cNvPr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20;p22">
            <a:extLst>
              <a:ext uri="{FF2B5EF4-FFF2-40B4-BE49-F238E27FC236}">
                <a16:creationId xmlns:a16="http://schemas.microsoft.com/office/drawing/2014/main" id="{A284CD9C-6B41-4793-9273-1F75292661BF}"/>
              </a:ext>
            </a:extLst>
          </p:cNvPr>
          <p:cNvSpPr txBox="1"/>
          <p:nvPr userDrawn="1"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" name="Google Shape;121;p22">
            <a:extLst>
              <a:ext uri="{FF2B5EF4-FFF2-40B4-BE49-F238E27FC236}">
                <a16:creationId xmlns:a16="http://schemas.microsoft.com/office/drawing/2014/main" id="{2BFE6512-BB86-4235-A0D0-45224BBCC9CE}"/>
              </a:ext>
            </a:extLst>
          </p:cNvPr>
          <p:cNvSpPr txBox="1"/>
          <p:nvPr userDrawn="1"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5" name="Google Shape;122;p22">
            <a:extLst>
              <a:ext uri="{FF2B5EF4-FFF2-40B4-BE49-F238E27FC236}">
                <a16:creationId xmlns:a16="http://schemas.microsoft.com/office/drawing/2014/main" id="{FA97F657-F4B3-458E-968A-9E6DEE63F174}"/>
              </a:ext>
            </a:extLst>
          </p:cNvPr>
          <p:cNvCxnSpPr/>
          <p:nvPr userDrawn="1"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89;p18">
            <a:extLst>
              <a:ext uri="{FF2B5EF4-FFF2-40B4-BE49-F238E27FC236}">
                <a16:creationId xmlns:a16="http://schemas.microsoft.com/office/drawing/2014/main" id="{90ED005A-36B1-446F-9F9F-CAA5DAD21B7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 Left">
  <p:cSld name="CUSTOM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>
            <a:off x="0" y="0"/>
            <a:ext cx="36072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607200" y="0"/>
            <a:ext cx="5539800" cy="51435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alphaModFix amt="5000"/>
          </a:blip>
          <a:srcRect t="5577" b="5577"/>
          <a:stretch/>
        </p:blipFill>
        <p:spPr>
          <a:xfrm>
            <a:off x="816191" y="0"/>
            <a:ext cx="51727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3"/>
          <a:srcRect/>
          <a:stretch/>
        </p:blipFill>
        <p:spPr>
          <a:xfrm>
            <a:off x="238124" y="4631447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610150" y="0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05E2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38125" y="1298200"/>
            <a:ext cx="3064200" cy="3151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None/>
              <a:defRPr sz="1200">
                <a:solidFill>
                  <a:schemeClr val="bg1"/>
                </a:solidFill>
                <a:latin typeface="+mj-lt"/>
                <a:ea typeface="Muli"/>
                <a:cs typeface="Muli"/>
                <a:sym typeface="Muli"/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uli"/>
              <a:buChar char="•"/>
              <a:defRPr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607200" y="428975"/>
            <a:ext cx="5539800" cy="5676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5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4268825"/>
            <a:ext cx="9144000" cy="8748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3000" y="0"/>
            <a:ext cx="9144000" cy="4268700"/>
          </a:xfrm>
          <a:prstGeom prst="rect">
            <a:avLst/>
          </a:prstGeom>
          <a:solidFill>
            <a:srgbClr val="D9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2">
            <a:alphaModFix amt="20000"/>
          </a:blip>
          <a:srcRect t="5577" b="5577"/>
          <a:stretch/>
        </p:blipFill>
        <p:spPr>
          <a:xfrm>
            <a:off x="-22000" y="0"/>
            <a:ext cx="4292977" cy="426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3"/>
          <a:srcRect/>
          <a:stretch/>
        </p:blipFill>
        <p:spPr>
          <a:xfrm>
            <a:off x="7734249" y="4512009"/>
            <a:ext cx="1035677" cy="2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96950" y="696400"/>
            <a:ext cx="2908200" cy="3151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marL="0" lvl="0" indent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200"/>
              <a:buChar char="•"/>
              <a:defRPr sz="1200">
                <a:solidFill>
                  <a:srgbClr val="434343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 idx="2"/>
          </p:nvPr>
        </p:nvSpPr>
        <p:spPr>
          <a:xfrm>
            <a:off x="3000" y="0"/>
            <a:ext cx="38112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B0F0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 idx="3"/>
          </p:nvPr>
        </p:nvSpPr>
        <p:spPr>
          <a:xfrm>
            <a:off x="3954800" y="0"/>
            <a:ext cx="5189100" cy="645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-9525" y="-9525"/>
            <a:ext cx="9144000" cy="5143500"/>
          </a:xfrm>
          <a:prstGeom prst="rect">
            <a:avLst/>
          </a:prstGeom>
          <a:solidFill>
            <a:srgbClr val="001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2"/>
          <a:srcRect/>
          <a:stretch/>
        </p:blipFill>
        <p:spPr>
          <a:xfrm>
            <a:off x="4002378" y="2052475"/>
            <a:ext cx="1001745" cy="11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None/>
              <a:defRPr sz="33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"/>
              <a:buChar char="•"/>
              <a:defRPr sz="21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•"/>
              <a:defRPr sz="18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"/>
              <a:buChar char="•"/>
              <a:defRPr sz="15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•"/>
              <a:defRPr sz="140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2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549850" y="3558275"/>
            <a:ext cx="3404700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</a:t>
            </a:r>
            <a:endParaRPr dirty="0"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2"/>
          </p:nvPr>
        </p:nvSpPr>
        <p:spPr>
          <a:xfrm>
            <a:off x="5727266" y="3558275"/>
            <a:ext cx="1847209" cy="993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Damstra </a:t>
            </a:r>
            <a:r>
              <a:rPr lang="en-NZ" dirty="0" err="1"/>
              <a:t>SoloWatch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Note that an alert will be raised automatically if you miss a required check-in.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An alert will also be raised automatically if your Damstra Solo Watch detects that you have taken a fall.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In this case, you’ll first be asked if you’re OK. If you are, simply </a:t>
            </a: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thumbs-up’ </a:t>
            </a:r>
            <a:r>
              <a:rPr lang="en-NZ" dirty="0">
                <a:latin typeface="+mn-lt"/>
              </a:rPr>
              <a:t>icon to dismiss the alert. If you need help, </a:t>
            </a: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Raise Alert</a:t>
            </a:r>
            <a:r>
              <a:rPr lang="en-NZ" dirty="0">
                <a:latin typeface="+mn-lt"/>
              </a:rPr>
              <a:t>’ option.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If you don’t respond within 15 seconds, the alert will be raised.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Automatically Raised Alerts</a:t>
            </a:r>
            <a:endParaRPr dirty="0"/>
          </a:p>
        </p:txBody>
      </p:sp>
      <p:pic>
        <p:nvPicPr>
          <p:cNvPr id="8" name="Google Shape;131;p23">
            <a:extLst>
              <a:ext uri="{FF2B5EF4-FFF2-40B4-BE49-F238E27FC236}">
                <a16:creationId xmlns:a16="http://schemas.microsoft.com/office/drawing/2014/main" id="{903520BE-AAF0-452F-85DB-B7A9DAEAA0B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7355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While in the alert state, for immediate assistance, tap the ‘Call’ button to dial a predefined emergency contact.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Otherwise, you may receive an acknowledgement notification to let you know that your alert state has been noted.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When the situation has been dealt with, simply tap the ‘End Alert’ button to resume the session, or your Organisation may clear the alert on your behalf.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Managing an Alert</a:t>
            </a:r>
            <a:endParaRPr dirty="0"/>
          </a:p>
        </p:txBody>
      </p:sp>
      <p:pic>
        <p:nvPicPr>
          <p:cNvPr id="8" name="Google Shape;131;p23">
            <a:extLst>
              <a:ext uri="{FF2B5EF4-FFF2-40B4-BE49-F238E27FC236}">
                <a16:creationId xmlns:a16="http://schemas.microsoft.com/office/drawing/2014/main" id="{903520BE-AAF0-452F-85DB-B7A9DAEAA0B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7" y="1307077"/>
            <a:ext cx="5601946" cy="315109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035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From time-to-time, you might receive questions via Solo that you can answer right from your watch. These can be presented at various milestones.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For example, after raising and then ending an alert, your Organisation might want to understand what happened and whether you need any additional support.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When these questions present themselves, you may tap on the most appropriate response to send the answer back to your Organisation. 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Responding to Questions</a:t>
            </a:r>
            <a:endParaRPr dirty="0"/>
          </a:p>
        </p:txBody>
      </p:sp>
      <p:pic>
        <p:nvPicPr>
          <p:cNvPr id="8" name="Google Shape;131;p23">
            <a:extLst>
              <a:ext uri="{FF2B5EF4-FFF2-40B4-BE49-F238E27FC236}">
                <a16:creationId xmlns:a16="http://schemas.microsoft.com/office/drawing/2014/main" id="{903520BE-AAF0-452F-85DB-B7A9DAEAA0B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8" y="1307077"/>
            <a:ext cx="5601944" cy="3151094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3713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Once your work is done, end the session by </a:t>
            </a:r>
            <a:r>
              <a:rPr lang="en-NZ" b="1" dirty="0">
                <a:latin typeface="+mn-lt"/>
              </a:rPr>
              <a:t>tapping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End</a:t>
            </a:r>
            <a:r>
              <a:rPr lang="en-NZ" dirty="0">
                <a:latin typeface="+mn-lt"/>
              </a:rPr>
              <a:t>’ button.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You’ll no longer be required to check-in, and your location will no longer be visible to your Organisation.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The App is ready to begin a new session the next time you start work.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Ending a Session</a:t>
            </a:r>
            <a:endParaRPr dirty="0"/>
          </a:p>
        </p:txBody>
      </p:sp>
      <p:pic>
        <p:nvPicPr>
          <p:cNvPr id="8" name="Google Shape;131;p23">
            <a:extLst>
              <a:ext uri="{FF2B5EF4-FFF2-40B4-BE49-F238E27FC236}">
                <a16:creationId xmlns:a16="http://schemas.microsoft.com/office/drawing/2014/main" id="{903520BE-AAF0-452F-85DB-B7A9DAEAA0B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8" y="1307077"/>
            <a:ext cx="5601944" cy="3151093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187613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2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22"/>
          <p:cNvGrpSpPr/>
          <p:nvPr/>
        </p:nvGrpSpPr>
        <p:grpSpPr>
          <a:xfrm>
            <a:off x="-725" y="0"/>
            <a:ext cx="1685239" cy="748879"/>
            <a:chOff x="-725" y="0"/>
            <a:chExt cx="9144000" cy="5143397"/>
          </a:xfrm>
          <a:solidFill>
            <a:srgbClr val="001928"/>
          </a:solidFill>
        </p:grpSpPr>
        <p:sp>
          <p:nvSpPr>
            <p:cNvPr id="116" name="Google Shape;116;p22"/>
            <p:cNvSpPr/>
            <p:nvPr/>
          </p:nvSpPr>
          <p:spPr>
            <a:xfrm>
              <a:off x="-725" y="1539225"/>
              <a:ext cx="4019400" cy="1427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2"/>
            <p:cNvSpPr/>
            <p:nvPr/>
          </p:nvSpPr>
          <p:spPr>
            <a:xfrm rot="-5400000" flipH="1">
              <a:off x="3745675" y="-3745584"/>
              <a:ext cx="1651200" cy="9142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2"/>
            <p:cNvSpPr/>
            <p:nvPr/>
          </p:nvSpPr>
          <p:spPr>
            <a:xfrm rot="-5400000" flipH="1">
              <a:off x="2058625" y="-2059350"/>
              <a:ext cx="5025300" cy="9144000"/>
            </a:xfrm>
            <a:prstGeom prst="parallelogram">
              <a:avLst>
                <a:gd name="adj" fmla="val 56466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2"/>
            <p:cNvSpPr/>
            <p:nvPr/>
          </p:nvSpPr>
          <p:spPr>
            <a:xfrm rot="-5400000" flipH="1">
              <a:off x="3042050" y="-956953"/>
              <a:ext cx="3060000" cy="9140700"/>
            </a:xfrm>
            <a:prstGeom prst="parallelogram">
              <a:avLst>
                <a:gd name="adj" fmla="val 94559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22"/>
          <p:cNvSpPr txBox="1"/>
          <p:nvPr/>
        </p:nvSpPr>
        <p:spPr>
          <a:xfrm>
            <a:off x="0" y="860350"/>
            <a:ext cx="9144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presentation document has been prepared by Damstra Technology Limited (“Damstra") and is intended for off line demonstration, presentation and educational purposes.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The information is not version controlled and as such is subject to change without notice.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Damstra does not accept any responsibility or obligation to inform users of this presentation of such changes.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296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This includes any copies of this presentation taken and modified outside of the Damstra domain.</a:t>
            </a:r>
            <a:endParaRPr sz="900" dirty="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25057" y="797450"/>
            <a:ext cx="2735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55555"/>
                </a:solidFill>
                <a:latin typeface="Muli"/>
                <a:ea typeface="Muli"/>
                <a:cs typeface="Muli"/>
                <a:sym typeface="Muli"/>
              </a:rPr>
              <a:t>[DISCLAIMER] </a:t>
            </a:r>
            <a:endParaRPr sz="1100">
              <a:solidFill>
                <a:srgbClr val="555555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22" name="Google Shape;122;p22"/>
          <p:cNvCxnSpPr/>
          <p:nvPr/>
        </p:nvCxnSpPr>
        <p:spPr>
          <a:xfrm>
            <a:off x="81748" y="1084850"/>
            <a:ext cx="1000200" cy="1800"/>
          </a:xfrm>
          <a:prstGeom prst="straightConnector1">
            <a:avLst/>
          </a:prstGeom>
          <a:noFill/>
          <a:ln w="38100" cap="flat" cmpd="sng">
            <a:solidFill>
              <a:srgbClr val="3673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Google Shape;89;p18">
            <a:extLst>
              <a:ext uri="{FF2B5EF4-FFF2-40B4-BE49-F238E27FC236}">
                <a16:creationId xmlns:a16="http://schemas.microsoft.com/office/drawing/2014/main" id="{5DCCACBE-07A8-4D98-90FB-3EA9426B4D0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176524" y="175540"/>
            <a:ext cx="1035677" cy="234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>
                <a:latin typeface="+mn-lt"/>
              </a:rPr>
              <a:t>The Damstra Solo Watch is designed to help keep you safe and connected to your Organisation as you go about your daily tasks.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AU" dirty="0">
                <a:effectLst/>
                <a:latin typeface="+mn-lt"/>
                <a:ea typeface="Calibri" panose="020F0502020204030204" pitchFamily="34" charset="0"/>
              </a:rPr>
              <a:t>In this video, we’ll show how you might use Solo as you go about a typical workday.</a:t>
            </a:r>
            <a:endParaRPr dirty="0">
              <a:latin typeface="+mn-lt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Introduction</a:t>
            </a:r>
            <a:endParaRPr dirty="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5" y="1307077"/>
            <a:ext cx="5601950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When you start work, let your Employer know that you’re safe by starting a new Solo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Start</a:t>
            </a:r>
            <a:r>
              <a:rPr lang="en-NZ" dirty="0">
                <a:latin typeface="+mn-lt"/>
              </a:rPr>
              <a:t>’ button and, when presented, </a:t>
            </a:r>
            <a:r>
              <a:rPr lang="en-NZ" b="1" dirty="0">
                <a:latin typeface="+mn-lt"/>
              </a:rPr>
              <a:t>select</a:t>
            </a:r>
            <a:r>
              <a:rPr lang="en-NZ" dirty="0">
                <a:latin typeface="+mn-lt"/>
              </a:rPr>
              <a:t> a profile from the list.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If you’re not sure which one to pick, contact your manager or your systems administrator for advice.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Once started, your Organisation will be able to see your current status, heart rate, and, if enabled within the selected profile, your location.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Starting a Session</a:t>
            </a:r>
            <a:endParaRPr dirty="0"/>
          </a:p>
        </p:txBody>
      </p:sp>
      <p:pic>
        <p:nvPicPr>
          <p:cNvPr id="131" name="Google Shape;131;p23"/>
          <p:cNvPicPr preferRelativeResize="0"/>
          <p:nvPr/>
        </p:nvPicPr>
        <p:blipFill rotWithShape="1">
          <a:blip r:embed="rId3"/>
          <a:srcRect l="32040" r="30834"/>
          <a:stretch/>
        </p:blipFill>
        <p:spPr>
          <a:xfrm>
            <a:off x="3415676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D81225A7-A799-415E-93B2-47F7A8692207}"/>
              </a:ext>
            </a:extLst>
          </p:cNvPr>
          <p:cNvPicPr preferRelativeResize="0"/>
          <p:nvPr/>
        </p:nvPicPr>
        <p:blipFill>
          <a:blip r:embed="rId4"/>
          <a:srcRect l="31437" r="31437"/>
          <a:stretch/>
        </p:blipFill>
        <p:spPr>
          <a:xfrm>
            <a:off x="5841677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2764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Your employer might require you to ‘check-in’ at regular intervals throughout your Session to let them know that you’re safe. If this is the case, you’ll see a countdown timer which indicates the time remaining until the next check-in is due.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When the check-in time arrives, you’ll receive a notification on your watch.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‘</a:t>
            </a:r>
            <a:r>
              <a:rPr lang="en-NZ" i="1" dirty="0">
                <a:latin typeface="+mn-lt"/>
              </a:rPr>
              <a:t>Check-in</a:t>
            </a:r>
            <a:r>
              <a:rPr lang="en-NZ" dirty="0">
                <a:latin typeface="+mn-lt"/>
              </a:rPr>
              <a:t>’. Your employer now knows you’re safe.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Checking-in</a:t>
            </a:r>
            <a:endParaRPr dirty="0"/>
          </a:p>
        </p:txBody>
      </p:sp>
      <p:pic>
        <p:nvPicPr>
          <p:cNvPr id="11" name="Google Shape;131;p23">
            <a:extLst>
              <a:ext uri="{FF2B5EF4-FFF2-40B4-BE49-F238E27FC236}">
                <a16:creationId xmlns:a16="http://schemas.microsoft.com/office/drawing/2014/main" id="{DF34B106-BBA0-415A-924C-384A4CE4F4C5}"/>
              </a:ext>
            </a:extLst>
          </p:cNvPr>
          <p:cNvPicPr preferRelativeResize="0"/>
          <p:nvPr/>
        </p:nvPicPr>
        <p:blipFill>
          <a:blip r:embed="rId3"/>
          <a:srcRect l="31437" r="31437"/>
          <a:stretch/>
        </p:blipFill>
        <p:spPr>
          <a:xfrm>
            <a:off x="3415676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131;p23">
            <a:extLst>
              <a:ext uri="{FF2B5EF4-FFF2-40B4-BE49-F238E27FC236}">
                <a16:creationId xmlns:a16="http://schemas.microsoft.com/office/drawing/2014/main" id="{F08F834B-17C1-4C20-A092-0862547B9CF5}"/>
              </a:ext>
            </a:extLst>
          </p:cNvPr>
          <p:cNvPicPr preferRelativeResize="0"/>
          <p:nvPr/>
        </p:nvPicPr>
        <p:blipFill>
          <a:blip r:embed="rId4"/>
          <a:srcRect l="31437" r="31437"/>
          <a:stretch/>
        </p:blipFill>
        <p:spPr>
          <a:xfrm>
            <a:off x="5841677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FE896A-F549-41D1-BE52-F9CB38C51806}"/>
              </a:ext>
            </a:extLst>
          </p:cNvPr>
          <p:cNvSpPr/>
          <p:nvPr/>
        </p:nvSpPr>
        <p:spPr>
          <a:xfrm>
            <a:off x="6900375" y="2819028"/>
            <a:ext cx="379141" cy="312234"/>
          </a:xfrm>
          <a:prstGeom prst="roundRect">
            <a:avLst/>
          </a:prstGeom>
          <a:noFill/>
          <a:ln>
            <a:solidFill>
              <a:srgbClr val="2CF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840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If you see a timer counting up from the point when the Session was started, rather than counting down, you don’t need to check-in.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Checking-in (cont.)</a:t>
            </a:r>
            <a:endParaRPr dirty="0"/>
          </a:p>
        </p:txBody>
      </p:sp>
      <p:pic>
        <p:nvPicPr>
          <p:cNvPr id="10" name="Google Shape;131;p23">
            <a:extLst>
              <a:ext uri="{FF2B5EF4-FFF2-40B4-BE49-F238E27FC236}">
                <a16:creationId xmlns:a16="http://schemas.microsoft.com/office/drawing/2014/main" id="{8ABA8D94-99ED-460D-AAE4-F610432847A1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415676" y="1307077"/>
            <a:ext cx="5601948" cy="3151095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79216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For privacy during personal appointments or breaks, your Solo session can be paused whenever you like. Simply </a:t>
            </a: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Pause</a:t>
            </a:r>
            <a:r>
              <a:rPr lang="en-NZ" dirty="0">
                <a:latin typeface="+mn-lt"/>
              </a:rPr>
              <a:t>’ icon.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While paused, Solo will not require any check-ins and your Organisation will not be able to view your location.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b="1" dirty="0">
                <a:latin typeface="+mn-lt"/>
              </a:rPr>
              <a:t>Tap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Resume</a:t>
            </a:r>
            <a:r>
              <a:rPr lang="en-NZ" dirty="0">
                <a:latin typeface="+mn-lt"/>
              </a:rPr>
              <a:t>’ icon when you’re ready to resume the Session.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Pausing a Session</a:t>
            </a:r>
            <a:endParaRPr dirty="0"/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39860A42-ADEE-4701-85F8-D6D0AA4A9CDF}"/>
              </a:ext>
            </a:extLst>
          </p:cNvPr>
          <p:cNvPicPr preferRelativeResize="0"/>
          <p:nvPr/>
        </p:nvPicPr>
        <p:blipFill>
          <a:blip r:embed="rId3"/>
          <a:srcRect l="31437" r="31437"/>
          <a:stretch/>
        </p:blipFill>
        <p:spPr>
          <a:xfrm>
            <a:off x="3415676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CAE36238-6809-473B-860A-D8D19FF0AA6F}"/>
              </a:ext>
            </a:extLst>
          </p:cNvPr>
          <p:cNvPicPr preferRelativeResize="0"/>
          <p:nvPr/>
        </p:nvPicPr>
        <p:blipFill>
          <a:blip r:embed="rId4"/>
          <a:srcRect l="31437" r="31437"/>
          <a:stretch/>
        </p:blipFill>
        <p:spPr>
          <a:xfrm>
            <a:off x="5841677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925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You may receive messages from your Organisation via Solo. Your Organisation may send messages to you individually, or to you as part of a group, and may be triggered either manually by your monitoring team, or automatically based on your location.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When this happens, you will receive a push notification with a preview of the message.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You may view the entire message by </a:t>
            </a:r>
            <a:r>
              <a:rPr lang="en-NZ" b="1" dirty="0">
                <a:latin typeface="+mn-lt"/>
              </a:rPr>
              <a:t>tapping</a:t>
            </a:r>
            <a:r>
              <a:rPr lang="en-NZ" dirty="0">
                <a:latin typeface="+mn-lt"/>
              </a:rPr>
              <a:t> the ‘</a:t>
            </a:r>
            <a:r>
              <a:rPr lang="en-NZ" i="1" dirty="0">
                <a:latin typeface="+mn-lt"/>
              </a:rPr>
              <a:t>Messages</a:t>
            </a:r>
            <a:r>
              <a:rPr lang="en-NZ" dirty="0">
                <a:latin typeface="+mn-lt"/>
              </a:rPr>
              <a:t>’ icon. Once read, ensure that you ‘</a:t>
            </a:r>
            <a:r>
              <a:rPr lang="en-NZ" i="1" dirty="0">
                <a:latin typeface="+mn-lt"/>
              </a:rPr>
              <a:t>Acknowledge</a:t>
            </a:r>
            <a:r>
              <a:rPr lang="en-NZ" dirty="0">
                <a:latin typeface="+mn-lt"/>
              </a:rPr>
              <a:t>’ the message so that your Organisation knows you’ve read and understood it.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Messages</a:t>
            </a:r>
            <a:endParaRPr dirty="0"/>
          </a:p>
        </p:txBody>
      </p:sp>
      <p:pic>
        <p:nvPicPr>
          <p:cNvPr id="6" name="Google Shape;131;p23">
            <a:extLst>
              <a:ext uri="{FF2B5EF4-FFF2-40B4-BE49-F238E27FC236}">
                <a16:creationId xmlns:a16="http://schemas.microsoft.com/office/drawing/2014/main" id="{39860A42-ADEE-4701-85F8-D6D0AA4A9CDF}"/>
              </a:ext>
            </a:extLst>
          </p:cNvPr>
          <p:cNvPicPr preferRelativeResize="0"/>
          <p:nvPr/>
        </p:nvPicPr>
        <p:blipFill rotWithShape="1">
          <a:blip r:embed="rId3"/>
          <a:srcRect l="36135" t="282" r="35500" b="-282"/>
          <a:stretch/>
        </p:blipFill>
        <p:spPr>
          <a:xfrm>
            <a:off x="3415676" y="1307077"/>
            <a:ext cx="1588991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31;p23">
            <a:extLst>
              <a:ext uri="{FF2B5EF4-FFF2-40B4-BE49-F238E27FC236}">
                <a16:creationId xmlns:a16="http://schemas.microsoft.com/office/drawing/2014/main" id="{CAE36238-6809-473B-860A-D8D19FF0AA6F}"/>
              </a:ext>
            </a:extLst>
          </p:cNvPr>
          <p:cNvPicPr preferRelativeResize="0"/>
          <p:nvPr/>
        </p:nvPicPr>
        <p:blipFill rotWithShape="1">
          <a:blip r:embed="rId4"/>
          <a:srcRect l="35791" r="35844"/>
          <a:stretch/>
        </p:blipFill>
        <p:spPr>
          <a:xfrm>
            <a:off x="5176249" y="1298200"/>
            <a:ext cx="1588992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131;p23">
            <a:extLst>
              <a:ext uri="{FF2B5EF4-FFF2-40B4-BE49-F238E27FC236}">
                <a16:creationId xmlns:a16="http://schemas.microsoft.com/office/drawing/2014/main" id="{74687034-13A4-4EBA-AE9A-A0EE665AC03E}"/>
              </a:ext>
            </a:extLst>
          </p:cNvPr>
          <p:cNvPicPr preferRelativeResize="0"/>
          <p:nvPr/>
        </p:nvPicPr>
        <p:blipFill>
          <a:blip r:embed="rId5"/>
          <a:srcRect l="35818" r="35818"/>
          <a:stretch/>
        </p:blipFill>
        <p:spPr>
          <a:xfrm>
            <a:off x="6941334" y="1298200"/>
            <a:ext cx="1588992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8052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Using Solo for </a:t>
            </a:r>
            <a:r>
              <a:rPr lang="en-NZ" dirty="0" err="1"/>
              <a:t>SoloWatch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If you’re in danger and you need help from your Organisation, either double-press the red button on the side of the watch, or tap the ‘Alert’ button on-screen. Note that if the button is greyed-out, your Organisation may have disabled the Alerts feature, either for the selected profile or across the board.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A five-second countdown will commence, allowing time to cancel if you raised the alert in error.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NZ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dirty="0">
                <a:latin typeface="+mn-lt"/>
              </a:rPr>
              <a:t>Once raised, your Organisation will be notified and will be provided with your current location.</a:t>
            </a: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Raising an Alert</a:t>
            </a:r>
            <a:endParaRPr dirty="0"/>
          </a:p>
        </p:txBody>
      </p:sp>
      <p:pic>
        <p:nvPicPr>
          <p:cNvPr id="9" name="Google Shape;131;p23">
            <a:extLst>
              <a:ext uri="{FF2B5EF4-FFF2-40B4-BE49-F238E27FC236}">
                <a16:creationId xmlns:a16="http://schemas.microsoft.com/office/drawing/2014/main" id="{8BE13CB4-D19F-44DD-B521-46D13E29A51A}"/>
              </a:ext>
            </a:extLst>
          </p:cNvPr>
          <p:cNvPicPr preferRelativeResize="0"/>
          <p:nvPr/>
        </p:nvPicPr>
        <p:blipFill>
          <a:blip r:embed="rId3"/>
          <a:srcRect l="31437" r="31437"/>
          <a:stretch/>
        </p:blipFill>
        <p:spPr>
          <a:xfrm>
            <a:off x="3415676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31;p23">
            <a:extLst>
              <a:ext uri="{FF2B5EF4-FFF2-40B4-BE49-F238E27FC236}">
                <a16:creationId xmlns:a16="http://schemas.microsoft.com/office/drawing/2014/main" id="{D434C1C6-E5AD-4DDB-AA36-9CB5B755B0F8}"/>
              </a:ext>
            </a:extLst>
          </p:cNvPr>
          <p:cNvPicPr preferRelativeResize="0"/>
          <p:nvPr/>
        </p:nvPicPr>
        <p:blipFill>
          <a:blip r:embed="rId4"/>
          <a:srcRect l="31437" r="31437"/>
          <a:stretch/>
        </p:blipFill>
        <p:spPr>
          <a:xfrm>
            <a:off x="5841677" y="1307077"/>
            <a:ext cx="2079777" cy="3151096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6A8E4A-D889-4CD5-B517-BED24D7F5CFE}"/>
              </a:ext>
            </a:extLst>
          </p:cNvPr>
          <p:cNvSpPr/>
          <p:nvPr/>
        </p:nvSpPr>
        <p:spPr>
          <a:xfrm>
            <a:off x="4055952" y="2820154"/>
            <a:ext cx="393826" cy="316872"/>
          </a:xfrm>
          <a:prstGeom prst="roundRect">
            <a:avLst/>
          </a:prstGeom>
          <a:noFill/>
          <a:ln>
            <a:solidFill>
              <a:srgbClr val="2CF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217800"/>
      </p:ext>
    </p:extLst>
  </p:cSld>
  <p:clrMapOvr>
    <a:masterClrMapping/>
  </p:clrMapOvr>
</p:sld>
</file>

<file path=ppt/theme/theme1.xml><?xml version="1.0" encoding="utf-8"?>
<a:theme xmlns:a="http://schemas.openxmlformats.org/drawingml/2006/main" name="Vault Knowledge B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stra KB Template.potx" id="{B373BE78-7930-4465-B1CF-EB7A07451BE9}" vid="{B85FD0EF-5D39-459F-B647-4E0222D09FF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Damstra KB Template</Template>
  <TotalTime>49</TotalTime>
  <Words>931</Words>
  <Application>Microsoft Office PowerPoint</Application>
  <PresentationFormat>On-screen Show (16:9)</PresentationFormat>
  <Paragraphs>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Muli</vt:lpstr>
      <vt:lpstr>Raleway</vt:lpstr>
      <vt:lpstr>Vault Knowledge Base</vt:lpstr>
      <vt:lpstr>Using Solo</vt:lpstr>
      <vt:lpstr>PowerPoint Presentation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Using Solo for SoloWatch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Solo</dc:title>
  <dc:creator>Steve Lawrence</dc:creator>
  <cp:lastModifiedBy>Steve Lawrence</cp:lastModifiedBy>
  <cp:revision>5</cp:revision>
  <dcterms:created xsi:type="dcterms:W3CDTF">2021-05-10T02:24:02Z</dcterms:created>
  <dcterms:modified xsi:type="dcterms:W3CDTF">2021-05-10T03:13:45Z</dcterms:modified>
</cp:coreProperties>
</file>