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 bookmarkIdSeed="2">
  <p:sldMasterIdLst>
    <p:sldMasterId id="2147483667" r:id="rId1"/>
  </p:sldMasterIdLst>
  <p:notesMasterIdLst>
    <p:notesMasterId r:id="rId16"/>
  </p:notesMasterIdLst>
  <p:sldIdLst>
    <p:sldId id="256" r:id="rId2"/>
    <p:sldId id="257" r:id="rId3"/>
    <p:sldId id="258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60" r:id="rId15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CF0A9"/>
    <a:srgbClr val="2CF4AD"/>
    <a:srgbClr val="001928"/>
    <a:srgbClr val="0293FF"/>
    <a:srgbClr val="367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21" autoAdjust="0"/>
    <p:restoredTop sz="96327"/>
  </p:normalViewPr>
  <p:slideViewPr>
    <p:cSldViewPr snapToGrid="0" snapToObjects="1">
      <p:cViewPr varScale="1">
        <p:scale>
          <a:sx n="214" d="100"/>
          <a:sy n="214" d="100"/>
        </p:scale>
        <p:origin x="234" y="17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a53c07e424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" name="Google Shape;107;ga53c07e424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ga53c07e424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6" name="Google Shape;126;ga53c07e424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445860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ga53c07e424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6" name="Google Shape;126;ga53c07e424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3247434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ga53c07e424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6" name="Google Shape;126;ga53c07e424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1885327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ga53c07e424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6" name="Google Shape;126;ga53c07e424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794800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33782e5c48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3" name="Google Shape;113;g33782e5c48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ga53c07e424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6" name="Google Shape;126;ga53c07e424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ga53c07e424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6" name="Google Shape;126;ga53c07e424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479025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ga53c07e424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6" name="Google Shape;126;ga53c07e424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7820127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ga53c07e424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6" name="Google Shape;126;ga53c07e424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9080149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ga53c07e424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6" name="Google Shape;126;ga53c07e424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1965074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ga53c07e424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6" name="Google Shape;126;ga53c07e424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077860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ga53c07e424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6" name="Google Shape;126;ga53c07e424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500546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>
  <p:cSld name="CUSTOM_1"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" name="Google Shape;64;p15"/>
          <p:cNvPicPr preferRelativeResize="0"/>
          <p:nvPr/>
        </p:nvPicPr>
        <p:blipFill>
          <a:blip r:embed="rId2"/>
          <a:srcRect/>
          <a:stretch/>
        </p:blipFill>
        <p:spPr>
          <a:xfrm>
            <a:off x="0" y="3"/>
            <a:ext cx="9144000" cy="5143499"/>
          </a:xfrm>
          <a:prstGeom prst="rect">
            <a:avLst/>
          </a:prstGeom>
          <a:noFill/>
          <a:ln>
            <a:noFill/>
          </a:ln>
        </p:spPr>
      </p:pic>
      <p:sp>
        <p:nvSpPr>
          <p:cNvPr id="65" name="Google Shape;65;p15"/>
          <p:cNvSpPr txBox="1">
            <a:spLocks noGrp="1"/>
          </p:cNvSpPr>
          <p:nvPr>
            <p:ph type="title"/>
          </p:nvPr>
        </p:nvSpPr>
        <p:spPr>
          <a:xfrm>
            <a:off x="2549850" y="3558275"/>
            <a:ext cx="3404700" cy="993300"/>
          </a:xfrm>
          <a:prstGeom prst="rect">
            <a:avLst/>
          </a:prstGeom>
        </p:spPr>
        <p:txBody>
          <a:bodyPr spcFirstLastPara="1" wrap="square" lIns="68575" tIns="68575" rIns="68575" bIns="6857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rgbClr val="0293FF"/>
                </a:solidFill>
                <a:latin typeface="+mj-lt"/>
                <a:ea typeface="Muli"/>
                <a:cs typeface="Muli"/>
                <a:sym typeface="Muli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2400"/>
            </a:lvl9pPr>
          </a:lstStyle>
          <a:p>
            <a:r>
              <a:rPr lang="en-US"/>
              <a:t>Click to edit Master title style</a:t>
            </a:r>
            <a:endParaRPr dirty="0"/>
          </a:p>
        </p:txBody>
      </p:sp>
      <p:sp>
        <p:nvSpPr>
          <p:cNvPr id="66" name="Google Shape;66;p15"/>
          <p:cNvSpPr txBox="1">
            <a:spLocks noGrp="1"/>
          </p:cNvSpPr>
          <p:nvPr>
            <p:ph type="title" idx="2"/>
          </p:nvPr>
        </p:nvSpPr>
        <p:spPr>
          <a:xfrm>
            <a:off x="6001875" y="3558275"/>
            <a:ext cx="1572600" cy="993300"/>
          </a:xfrm>
          <a:prstGeom prst="rect">
            <a:avLst/>
          </a:prstGeom>
        </p:spPr>
        <p:txBody>
          <a:bodyPr spcFirstLastPara="1" wrap="square" lIns="68575" tIns="68575" rIns="68575" bIns="6857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1"/>
                </a:solidFill>
                <a:latin typeface="+mj-lt"/>
                <a:ea typeface="Muli"/>
                <a:cs typeface="Muli"/>
                <a:sym typeface="Muli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2400"/>
            </a:lvl9pPr>
          </a:lstStyle>
          <a:p>
            <a:r>
              <a:rPr lang="en-US"/>
              <a:t>Click to edit Master title style</a:t>
            </a:r>
            <a:endParaRPr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Slide" userDrawn="1">
  <p:cSld name="Disclaimer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oogle Shape;115;p22">
            <a:extLst>
              <a:ext uri="{FF2B5EF4-FFF2-40B4-BE49-F238E27FC236}">
                <a16:creationId xmlns:a16="http://schemas.microsoft.com/office/drawing/2014/main" id="{2864CFB2-0B5E-4C01-8052-BBFA6DFD8637}"/>
              </a:ext>
            </a:extLst>
          </p:cNvPr>
          <p:cNvGrpSpPr/>
          <p:nvPr userDrawn="1"/>
        </p:nvGrpSpPr>
        <p:grpSpPr>
          <a:xfrm>
            <a:off x="-725" y="0"/>
            <a:ext cx="1685239" cy="748879"/>
            <a:chOff x="-725" y="0"/>
            <a:chExt cx="9144000" cy="5143397"/>
          </a:xfrm>
          <a:solidFill>
            <a:srgbClr val="001928"/>
          </a:solidFill>
        </p:grpSpPr>
        <p:sp>
          <p:nvSpPr>
            <p:cNvPr id="9" name="Google Shape;116;p22">
              <a:extLst>
                <a:ext uri="{FF2B5EF4-FFF2-40B4-BE49-F238E27FC236}">
                  <a16:creationId xmlns:a16="http://schemas.microsoft.com/office/drawing/2014/main" id="{53D715AD-37F4-4002-9DB5-8028CDA392C6}"/>
                </a:ext>
              </a:extLst>
            </p:cNvPr>
            <p:cNvSpPr/>
            <p:nvPr/>
          </p:nvSpPr>
          <p:spPr>
            <a:xfrm>
              <a:off x="-725" y="1539225"/>
              <a:ext cx="4019400" cy="1427400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117;p22">
              <a:extLst>
                <a:ext uri="{FF2B5EF4-FFF2-40B4-BE49-F238E27FC236}">
                  <a16:creationId xmlns:a16="http://schemas.microsoft.com/office/drawing/2014/main" id="{C9BBADB1-57A4-44E3-8806-373B67C3B356}"/>
                </a:ext>
              </a:extLst>
            </p:cNvPr>
            <p:cNvSpPr/>
            <p:nvPr/>
          </p:nvSpPr>
          <p:spPr>
            <a:xfrm rot="-5400000" flipH="1">
              <a:off x="3745675" y="-3745584"/>
              <a:ext cx="1651200" cy="9142500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118;p22">
              <a:extLst>
                <a:ext uri="{FF2B5EF4-FFF2-40B4-BE49-F238E27FC236}">
                  <a16:creationId xmlns:a16="http://schemas.microsoft.com/office/drawing/2014/main" id="{5588D27C-1F10-494D-B182-4997D0CBAC9C}"/>
                </a:ext>
              </a:extLst>
            </p:cNvPr>
            <p:cNvSpPr/>
            <p:nvPr/>
          </p:nvSpPr>
          <p:spPr>
            <a:xfrm rot="-5400000" flipH="1">
              <a:off x="2058625" y="-2059350"/>
              <a:ext cx="5025300" cy="9144000"/>
            </a:xfrm>
            <a:prstGeom prst="parallelogram">
              <a:avLst>
                <a:gd name="adj" fmla="val 56466"/>
              </a:avLst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" name="Google Shape;119;p22">
              <a:extLst>
                <a:ext uri="{FF2B5EF4-FFF2-40B4-BE49-F238E27FC236}">
                  <a16:creationId xmlns:a16="http://schemas.microsoft.com/office/drawing/2014/main" id="{8F42FC89-4FB7-407E-B4E2-85398AAC6662}"/>
                </a:ext>
              </a:extLst>
            </p:cNvPr>
            <p:cNvSpPr/>
            <p:nvPr/>
          </p:nvSpPr>
          <p:spPr>
            <a:xfrm rot="-5400000" flipH="1">
              <a:off x="3042050" y="-956953"/>
              <a:ext cx="3060000" cy="9140700"/>
            </a:xfrm>
            <a:prstGeom prst="parallelogram">
              <a:avLst>
                <a:gd name="adj" fmla="val 94559"/>
              </a:avLst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" name="Google Shape;120;p22">
            <a:extLst>
              <a:ext uri="{FF2B5EF4-FFF2-40B4-BE49-F238E27FC236}">
                <a16:creationId xmlns:a16="http://schemas.microsoft.com/office/drawing/2014/main" id="{A284CD9C-6B41-4793-9273-1F75292661BF}"/>
              </a:ext>
            </a:extLst>
          </p:cNvPr>
          <p:cNvSpPr txBox="1"/>
          <p:nvPr userDrawn="1"/>
        </p:nvSpPr>
        <p:spPr>
          <a:xfrm>
            <a:off x="0" y="860350"/>
            <a:ext cx="9144000" cy="173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296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dirty="0">
                <a:solidFill>
                  <a:srgbClr val="555555"/>
                </a:solidFill>
                <a:latin typeface="Muli"/>
                <a:ea typeface="Muli"/>
                <a:cs typeface="Muli"/>
                <a:sym typeface="Muli"/>
              </a:rPr>
              <a:t>This presentation document has been prepared by Damstra Technology Limited (“Damstra") and is intended for off line demonstration, presentation and educational purposes.</a:t>
            </a:r>
            <a:endParaRPr sz="900" dirty="0">
              <a:solidFill>
                <a:srgbClr val="555555"/>
              </a:solidFill>
              <a:latin typeface="Muli"/>
              <a:ea typeface="Muli"/>
              <a:cs typeface="Muli"/>
              <a:sym typeface="Muli"/>
            </a:endParaRPr>
          </a:p>
          <a:p>
            <a:pPr marL="0" lvl="0" indent="0" algn="l" rtl="0">
              <a:lnSpc>
                <a:spcPct val="1296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en" sz="900" dirty="0">
                <a:solidFill>
                  <a:srgbClr val="555555"/>
                </a:solidFill>
                <a:latin typeface="Muli"/>
                <a:ea typeface="Muli"/>
                <a:cs typeface="Muli"/>
                <a:sym typeface="Muli"/>
              </a:rPr>
              <a:t>The information is not version controlled and as such is subject to change without notice.</a:t>
            </a:r>
            <a:endParaRPr sz="900" dirty="0">
              <a:solidFill>
                <a:srgbClr val="555555"/>
              </a:solidFill>
              <a:latin typeface="Muli"/>
              <a:ea typeface="Muli"/>
              <a:cs typeface="Muli"/>
              <a:sym typeface="Muli"/>
            </a:endParaRPr>
          </a:p>
          <a:p>
            <a:pPr marL="0" lvl="0" indent="0" algn="l" rtl="0">
              <a:lnSpc>
                <a:spcPct val="1296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en" sz="900" dirty="0">
                <a:solidFill>
                  <a:srgbClr val="555555"/>
                </a:solidFill>
                <a:latin typeface="Muli"/>
                <a:ea typeface="Muli"/>
                <a:cs typeface="Muli"/>
                <a:sym typeface="Muli"/>
              </a:rPr>
              <a:t>Damstra does not accept any responsibility or obligation to inform users of this presentation of such changes.</a:t>
            </a:r>
            <a:endParaRPr sz="900" dirty="0">
              <a:solidFill>
                <a:srgbClr val="555555"/>
              </a:solidFill>
              <a:latin typeface="Muli"/>
              <a:ea typeface="Muli"/>
              <a:cs typeface="Muli"/>
              <a:sym typeface="Muli"/>
            </a:endParaRPr>
          </a:p>
          <a:p>
            <a:pPr marL="0" lvl="0" indent="0" algn="l" rtl="0">
              <a:lnSpc>
                <a:spcPct val="1296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en" sz="900" dirty="0">
                <a:solidFill>
                  <a:srgbClr val="555555"/>
                </a:solidFill>
                <a:latin typeface="Muli"/>
                <a:ea typeface="Muli"/>
                <a:cs typeface="Muli"/>
                <a:sym typeface="Muli"/>
              </a:rPr>
              <a:t>This includes any copies of this presentation taken and modified outside of the Damstra domain.</a:t>
            </a:r>
            <a:endParaRPr sz="900" dirty="0">
              <a:solidFill>
                <a:srgbClr val="555555"/>
              </a:solidFill>
              <a:latin typeface="Muli"/>
              <a:ea typeface="Muli"/>
              <a:cs typeface="Muli"/>
              <a:sym typeface="Muli"/>
            </a:endParaRPr>
          </a:p>
        </p:txBody>
      </p:sp>
      <p:sp>
        <p:nvSpPr>
          <p:cNvPr id="14" name="Google Shape;121;p22">
            <a:extLst>
              <a:ext uri="{FF2B5EF4-FFF2-40B4-BE49-F238E27FC236}">
                <a16:creationId xmlns:a16="http://schemas.microsoft.com/office/drawing/2014/main" id="{2BFE6512-BB86-4235-A0D0-45224BBCC9CE}"/>
              </a:ext>
            </a:extLst>
          </p:cNvPr>
          <p:cNvSpPr txBox="1"/>
          <p:nvPr userDrawn="1"/>
        </p:nvSpPr>
        <p:spPr>
          <a:xfrm>
            <a:off x="25057" y="797450"/>
            <a:ext cx="2735100" cy="2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555555"/>
                </a:solidFill>
                <a:latin typeface="Muli"/>
                <a:ea typeface="Muli"/>
                <a:cs typeface="Muli"/>
                <a:sym typeface="Muli"/>
              </a:rPr>
              <a:t>[DISCLAIMER] </a:t>
            </a:r>
            <a:endParaRPr sz="1100">
              <a:solidFill>
                <a:srgbClr val="555555"/>
              </a:solidFill>
              <a:latin typeface="Muli"/>
              <a:ea typeface="Muli"/>
              <a:cs typeface="Muli"/>
              <a:sym typeface="Muli"/>
            </a:endParaRPr>
          </a:p>
        </p:txBody>
      </p:sp>
      <p:cxnSp>
        <p:nvCxnSpPr>
          <p:cNvPr id="15" name="Google Shape;122;p22">
            <a:extLst>
              <a:ext uri="{FF2B5EF4-FFF2-40B4-BE49-F238E27FC236}">
                <a16:creationId xmlns:a16="http://schemas.microsoft.com/office/drawing/2014/main" id="{FA97F657-F4B3-458E-968A-9E6DEE63F174}"/>
              </a:ext>
            </a:extLst>
          </p:cNvPr>
          <p:cNvCxnSpPr/>
          <p:nvPr userDrawn="1"/>
        </p:nvCxnSpPr>
        <p:spPr>
          <a:xfrm>
            <a:off x="81748" y="1084850"/>
            <a:ext cx="1000200" cy="1800"/>
          </a:xfrm>
          <a:prstGeom prst="straightConnector1">
            <a:avLst/>
          </a:prstGeom>
          <a:noFill/>
          <a:ln w="38100" cap="flat" cmpd="sng">
            <a:solidFill>
              <a:srgbClr val="3673FF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16" name="Google Shape;89;p18">
            <a:extLst>
              <a:ext uri="{FF2B5EF4-FFF2-40B4-BE49-F238E27FC236}">
                <a16:creationId xmlns:a16="http://schemas.microsoft.com/office/drawing/2014/main" id="{90ED005A-36B1-446F-9F9F-CAA5DAD21B72}"/>
              </a:ext>
            </a:extLst>
          </p:cNvPr>
          <p:cNvPicPr preferRelativeResize="0"/>
          <p:nvPr userDrawn="1"/>
        </p:nvPicPr>
        <p:blipFill>
          <a:blip r:embed="rId2"/>
          <a:srcRect/>
          <a:stretch/>
        </p:blipFill>
        <p:spPr>
          <a:xfrm>
            <a:off x="176524" y="175540"/>
            <a:ext cx="1035677" cy="23428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 on Left">
  <p:cSld name="CUSTOM_2"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7"/>
          <p:cNvSpPr/>
          <p:nvPr/>
        </p:nvSpPr>
        <p:spPr>
          <a:xfrm>
            <a:off x="0" y="0"/>
            <a:ext cx="3607200" cy="5143500"/>
          </a:xfrm>
          <a:prstGeom prst="rect">
            <a:avLst/>
          </a:prstGeom>
          <a:solidFill>
            <a:srgbClr val="00192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79;p17"/>
          <p:cNvSpPr/>
          <p:nvPr/>
        </p:nvSpPr>
        <p:spPr>
          <a:xfrm>
            <a:off x="3607200" y="0"/>
            <a:ext cx="5539800" cy="5143500"/>
          </a:xfrm>
          <a:prstGeom prst="rect">
            <a:avLst/>
          </a:prstGeom>
          <a:solidFill>
            <a:srgbClr val="D9DDD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80" name="Google Shape;80;p17"/>
          <p:cNvPicPr preferRelativeResize="0"/>
          <p:nvPr userDrawn="1"/>
        </p:nvPicPr>
        <p:blipFill>
          <a:blip r:embed="rId2">
            <a:duotone>
              <a:prstClr val="black"/>
              <a:schemeClr val="tx1">
                <a:tint val="45000"/>
                <a:satMod val="400000"/>
              </a:schemeClr>
            </a:duotone>
            <a:alphaModFix amt="5000"/>
          </a:blip>
          <a:srcRect t="5577" b="5577"/>
          <a:stretch/>
        </p:blipFill>
        <p:spPr>
          <a:xfrm>
            <a:off x="816191" y="0"/>
            <a:ext cx="5172755" cy="5143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81" name="Google Shape;81;p17"/>
          <p:cNvPicPr preferRelativeResize="0"/>
          <p:nvPr/>
        </p:nvPicPr>
        <p:blipFill>
          <a:blip r:embed="rId3"/>
          <a:srcRect/>
          <a:stretch/>
        </p:blipFill>
        <p:spPr>
          <a:xfrm>
            <a:off x="238124" y="4631447"/>
            <a:ext cx="1035677" cy="234282"/>
          </a:xfrm>
          <a:prstGeom prst="rect">
            <a:avLst/>
          </a:prstGeom>
          <a:noFill/>
          <a:ln>
            <a:noFill/>
          </a:ln>
        </p:spPr>
      </p:pic>
      <p:sp>
        <p:nvSpPr>
          <p:cNvPr id="82" name="Google Shape;82;p17"/>
          <p:cNvSpPr txBox="1">
            <a:spLocks noGrp="1"/>
          </p:cNvSpPr>
          <p:nvPr>
            <p:ph type="title"/>
          </p:nvPr>
        </p:nvSpPr>
        <p:spPr>
          <a:xfrm>
            <a:off x="3610150" y="0"/>
            <a:ext cx="5539800" cy="567600"/>
          </a:xfrm>
          <a:prstGeom prst="rect">
            <a:avLst/>
          </a:prstGeom>
        </p:spPr>
        <p:txBody>
          <a:bodyPr spcFirstLastPara="1" wrap="square" lIns="68575" tIns="68575" rIns="68575" bIns="6857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B0F0"/>
                </a:solidFill>
                <a:latin typeface="+mj-lt"/>
                <a:ea typeface="Muli"/>
                <a:cs typeface="Muli"/>
                <a:sym typeface="Mul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05E2F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05E2F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05E2F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05E2F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05E2F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05E2F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05E2F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05E2F"/>
                </a:solidFill>
              </a:defRPr>
            </a:lvl9pPr>
          </a:lstStyle>
          <a:p>
            <a:r>
              <a:rPr lang="en-US"/>
              <a:t>Click to edit Master title style</a:t>
            </a:r>
            <a:endParaRPr dirty="0"/>
          </a:p>
        </p:txBody>
      </p:sp>
      <p:sp>
        <p:nvSpPr>
          <p:cNvPr id="83" name="Google Shape;83;p17"/>
          <p:cNvSpPr txBox="1">
            <a:spLocks noGrp="1"/>
          </p:cNvSpPr>
          <p:nvPr>
            <p:ph type="body" idx="1"/>
          </p:nvPr>
        </p:nvSpPr>
        <p:spPr>
          <a:xfrm>
            <a:off x="238125" y="1298200"/>
            <a:ext cx="3064200" cy="3151200"/>
          </a:xfrm>
          <a:prstGeom prst="rect">
            <a:avLst/>
          </a:prstGeom>
        </p:spPr>
        <p:txBody>
          <a:bodyPr spcFirstLastPara="1" wrap="square" lIns="68575" tIns="68575" rIns="68575" bIns="68575" anchor="ctr" anchorCtr="0">
            <a:noAutofit/>
          </a:bodyPr>
          <a:lstStyle>
            <a:lvl1pPr marL="0" lvl="0" indent="0">
              <a:spcBef>
                <a:spcPts val="80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Muli"/>
              <a:buNone/>
              <a:defRPr sz="1200">
                <a:solidFill>
                  <a:schemeClr val="bg1"/>
                </a:solidFill>
                <a:latin typeface="+mj-lt"/>
                <a:ea typeface="Muli"/>
                <a:cs typeface="Muli"/>
                <a:sym typeface="Muli"/>
              </a:defRPr>
            </a:lvl1pPr>
            <a:lvl2pPr marL="914400" lvl="1" indent="-304800">
              <a:spcBef>
                <a:spcPts val="40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Muli"/>
              <a:buChar char="•"/>
              <a:defRPr sz="12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2pPr>
            <a:lvl3pPr marL="1371600" lvl="2" indent="-304800">
              <a:spcBef>
                <a:spcPts val="40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Muli"/>
              <a:buChar char="•"/>
              <a:defRPr sz="12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3pPr>
            <a:lvl4pPr marL="1828800" lvl="3" indent="-304800">
              <a:spcBef>
                <a:spcPts val="40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Muli"/>
              <a:buChar char="•"/>
              <a:defRPr sz="12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4pPr>
            <a:lvl5pPr marL="2286000" lvl="4" indent="-304800">
              <a:spcBef>
                <a:spcPts val="40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Muli"/>
              <a:buChar char="•"/>
              <a:defRPr sz="12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5pPr>
            <a:lvl6pPr marL="2743200" lvl="5" indent="-304800">
              <a:spcBef>
                <a:spcPts val="40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Muli"/>
              <a:buChar char="•"/>
              <a:defRPr sz="12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6pPr>
            <a:lvl7pPr marL="3200400" lvl="6" indent="-304800">
              <a:spcBef>
                <a:spcPts val="40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Muli"/>
              <a:buChar char="•"/>
              <a:defRPr sz="12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7pPr>
            <a:lvl8pPr marL="3657600" lvl="7" indent="-304800">
              <a:spcBef>
                <a:spcPts val="40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Muli"/>
              <a:buChar char="•"/>
              <a:defRPr sz="12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8pPr>
            <a:lvl9pPr marL="4114800" lvl="8" indent="-304800">
              <a:spcBef>
                <a:spcPts val="40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Muli"/>
              <a:buChar char="•"/>
              <a:defRPr sz="12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4" name="Google Shape;84;p17"/>
          <p:cNvSpPr txBox="1">
            <a:spLocks noGrp="1"/>
          </p:cNvSpPr>
          <p:nvPr>
            <p:ph type="title" idx="2"/>
          </p:nvPr>
        </p:nvSpPr>
        <p:spPr>
          <a:xfrm>
            <a:off x="3607200" y="428975"/>
            <a:ext cx="5539800" cy="567600"/>
          </a:xfrm>
          <a:prstGeom prst="rect">
            <a:avLst/>
          </a:prstGeom>
        </p:spPr>
        <p:txBody>
          <a:bodyPr spcFirstLastPara="1" wrap="square" lIns="68575" tIns="68575" rIns="68575" bIns="6857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tx1"/>
                </a:solidFill>
                <a:latin typeface="+mj-lt"/>
                <a:ea typeface="Muli"/>
                <a:cs typeface="Muli"/>
                <a:sym typeface="Muli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666666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666666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666666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666666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666666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666666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666666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666666"/>
                </a:solidFill>
              </a:defRPr>
            </a:lvl9pPr>
          </a:lstStyle>
          <a:p>
            <a:r>
              <a:rPr lang="en-US"/>
              <a:t>Click to edit Master title style</a:t>
            </a:r>
            <a:endParaRPr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 1">
  <p:cSld name="CUSTOM_5"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9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</p:spPr>
        <p:txBody>
          <a:bodyPr spcFirstLastPara="1" wrap="square" lIns="68575" tIns="68575" rIns="68575" bIns="6857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95" name="Google Shape;95;p19"/>
          <p:cNvSpPr/>
          <p:nvPr/>
        </p:nvSpPr>
        <p:spPr>
          <a:xfrm>
            <a:off x="0" y="4268825"/>
            <a:ext cx="9144000" cy="874800"/>
          </a:xfrm>
          <a:prstGeom prst="rect">
            <a:avLst/>
          </a:prstGeom>
          <a:solidFill>
            <a:srgbClr val="00192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96;p19"/>
          <p:cNvSpPr/>
          <p:nvPr/>
        </p:nvSpPr>
        <p:spPr>
          <a:xfrm>
            <a:off x="3000" y="0"/>
            <a:ext cx="9144000" cy="4268700"/>
          </a:xfrm>
          <a:prstGeom prst="rect">
            <a:avLst/>
          </a:prstGeom>
          <a:solidFill>
            <a:srgbClr val="D9DDD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7" name="Google Shape;97;p19"/>
          <p:cNvPicPr preferRelativeResize="0"/>
          <p:nvPr/>
        </p:nvPicPr>
        <p:blipFill>
          <a:blip r:embed="rId2">
            <a:alphaModFix amt="20000"/>
          </a:blip>
          <a:srcRect t="5577" b="5577"/>
          <a:stretch/>
        </p:blipFill>
        <p:spPr>
          <a:xfrm>
            <a:off x="-22000" y="0"/>
            <a:ext cx="4292977" cy="4268702"/>
          </a:xfrm>
          <a:prstGeom prst="rect">
            <a:avLst/>
          </a:prstGeom>
          <a:noFill/>
          <a:ln>
            <a:noFill/>
          </a:ln>
        </p:spPr>
      </p:pic>
      <p:pic>
        <p:nvPicPr>
          <p:cNvPr id="98" name="Google Shape;98;p19"/>
          <p:cNvPicPr preferRelativeResize="0"/>
          <p:nvPr/>
        </p:nvPicPr>
        <p:blipFill>
          <a:blip r:embed="rId3"/>
          <a:srcRect/>
          <a:stretch/>
        </p:blipFill>
        <p:spPr>
          <a:xfrm>
            <a:off x="7734249" y="4512009"/>
            <a:ext cx="1035677" cy="234282"/>
          </a:xfrm>
          <a:prstGeom prst="rect">
            <a:avLst/>
          </a:prstGeom>
          <a:noFill/>
          <a:ln>
            <a:noFill/>
          </a:ln>
        </p:spPr>
      </p:pic>
      <p:sp>
        <p:nvSpPr>
          <p:cNvPr id="99" name="Google Shape;99;p19"/>
          <p:cNvSpPr txBox="1">
            <a:spLocks noGrp="1"/>
          </p:cNvSpPr>
          <p:nvPr>
            <p:ph type="body" idx="1"/>
          </p:nvPr>
        </p:nvSpPr>
        <p:spPr>
          <a:xfrm>
            <a:off x="296950" y="696400"/>
            <a:ext cx="2908200" cy="3151200"/>
          </a:xfrm>
          <a:prstGeom prst="rect">
            <a:avLst/>
          </a:prstGeom>
        </p:spPr>
        <p:txBody>
          <a:bodyPr spcFirstLastPara="1" wrap="square" lIns="68575" tIns="68575" rIns="68575" bIns="68575" anchor="t" anchorCtr="0">
            <a:noAutofit/>
          </a:bodyPr>
          <a:lstStyle>
            <a:lvl1pPr marL="0" lvl="0" indent="0">
              <a:spcBef>
                <a:spcPts val="800"/>
              </a:spcBef>
              <a:spcAft>
                <a:spcPts val="0"/>
              </a:spcAft>
              <a:buClr>
                <a:srgbClr val="434343"/>
              </a:buClr>
              <a:buSzPts val="1200"/>
              <a:buNone/>
              <a:defRPr sz="1200">
                <a:solidFill>
                  <a:srgbClr val="434343"/>
                </a:solidFill>
              </a:defRPr>
            </a:lvl1pPr>
            <a:lvl2pPr marL="914400" lvl="1" indent="-304800">
              <a:spcBef>
                <a:spcPts val="400"/>
              </a:spcBef>
              <a:spcAft>
                <a:spcPts val="0"/>
              </a:spcAft>
              <a:buClr>
                <a:srgbClr val="434343"/>
              </a:buClr>
              <a:buSzPts val="1200"/>
              <a:buChar char="•"/>
              <a:defRPr sz="1200">
                <a:solidFill>
                  <a:srgbClr val="434343"/>
                </a:solidFill>
              </a:defRPr>
            </a:lvl2pPr>
            <a:lvl3pPr marL="1371600" lvl="2" indent="-304800">
              <a:spcBef>
                <a:spcPts val="400"/>
              </a:spcBef>
              <a:spcAft>
                <a:spcPts val="0"/>
              </a:spcAft>
              <a:buClr>
                <a:srgbClr val="434343"/>
              </a:buClr>
              <a:buSzPts val="1200"/>
              <a:buChar char="•"/>
              <a:defRPr sz="1200">
                <a:solidFill>
                  <a:srgbClr val="434343"/>
                </a:solidFill>
              </a:defRPr>
            </a:lvl3pPr>
            <a:lvl4pPr marL="1828800" lvl="3" indent="-304800">
              <a:spcBef>
                <a:spcPts val="400"/>
              </a:spcBef>
              <a:spcAft>
                <a:spcPts val="0"/>
              </a:spcAft>
              <a:buClr>
                <a:srgbClr val="434343"/>
              </a:buClr>
              <a:buSzPts val="1200"/>
              <a:buChar char="•"/>
              <a:defRPr sz="1200">
                <a:solidFill>
                  <a:srgbClr val="434343"/>
                </a:solidFill>
              </a:defRPr>
            </a:lvl4pPr>
            <a:lvl5pPr marL="2286000" lvl="4" indent="-304800">
              <a:spcBef>
                <a:spcPts val="400"/>
              </a:spcBef>
              <a:spcAft>
                <a:spcPts val="0"/>
              </a:spcAft>
              <a:buClr>
                <a:srgbClr val="434343"/>
              </a:buClr>
              <a:buSzPts val="1200"/>
              <a:buChar char="•"/>
              <a:defRPr sz="1200">
                <a:solidFill>
                  <a:srgbClr val="434343"/>
                </a:solidFill>
              </a:defRPr>
            </a:lvl5pPr>
            <a:lvl6pPr marL="2743200" lvl="5" indent="-304800">
              <a:spcBef>
                <a:spcPts val="400"/>
              </a:spcBef>
              <a:spcAft>
                <a:spcPts val="0"/>
              </a:spcAft>
              <a:buClr>
                <a:srgbClr val="434343"/>
              </a:buClr>
              <a:buSzPts val="1200"/>
              <a:buChar char="•"/>
              <a:defRPr sz="1200">
                <a:solidFill>
                  <a:srgbClr val="434343"/>
                </a:solidFill>
              </a:defRPr>
            </a:lvl6pPr>
            <a:lvl7pPr marL="3200400" lvl="6" indent="-304800">
              <a:spcBef>
                <a:spcPts val="400"/>
              </a:spcBef>
              <a:spcAft>
                <a:spcPts val="0"/>
              </a:spcAft>
              <a:buClr>
                <a:srgbClr val="434343"/>
              </a:buClr>
              <a:buSzPts val="1200"/>
              <a:buChar char="•"/>
              <a:defRPr sz="1200">
                <a:solidFill>
                  <a:srgbClr val="434343"/>
                </a:solidFill>
              </a:defRPr>
            </a:lvl7pPr>
            <a:lvl8pPr marL="3657600" lvl="7" indent="-304800">
              <a:spcBef>
                <a:spcPts val="400"/>
              </a:spcBef>
              <a:spcAft>
                <a:spcPts val="0"/>
              </a:spcAft>
              <a:buClr>
                <a:srgbClr val="434343"/>
              </a:buClr>
              <a:buSzPts val="1200"/>
              <a:buChar char="•"/>
              <a:defRPr sz="1200">
                <a:solidFill>
                  <a:srgbClr val="434343"/>
                </a:solidFill>
              </a:defRPr>
            </a:lvl8pPr>
            <a:lvl9pPr marL="4114800" lvl="8" indent="-304800">
              <a:spcBef>
                <a:spcPts val="400"/>
              </a:spcBef>
              <a:spcAft>
                <a:spcPts val="0"/>
              </a:spcAft>
              <a:buClr>
                <a:srgbClr val="434343"/>
              </a:buClr>
              <a:buSzPts val="1200"/>
              <a:buChar char="•"/>
              <a:defRPr sz="1200">
                <a:solidFill>
                  <a:srgbClr val="434343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0" name="Google Shape;100;p19"/>
          <p:cNvSpPr txBox="1">
            <a:spLocks noGrp="1"/>
          </p:cNvSpPr>
          <p:nvPr>
            <p:ph type="title" idx="2"/>
          </p:nvPr>
        </p:nvSpPr>
        <p:spPr>
          <a:xfrm>
            <a:off x="3000" y="0"/>
            <a:ext cx="3811200" cy="645000"/>
          </a:xfrm>
          <a:prstGeom prst="rect">
            <a:avLst/>
          </a:prstGeom>
        </p:spPr>
        <p:txBody>
          <a:bodyPr spcFirstLastPara="1" wrap="square" lIns="68575" tIns="68575" rIns="68575" bIns="68575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B0F0"/>
                </a:solidFill>
                <a:latin typeface="+mj-l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r>
              <a:rPr lang="en-US"/>
              <a:t>Click to edit Master title style</a:t>
            </a:r>
            <a:endParaRPr dirty="0"/>
          </a:p>
        </p:txBody>
      </p:sp>
      <p:sp>
        <p:nvSpPr>
          <p:cNvPr id="101" name="Google Shape;101;p19"/>
          <p:cNvSpPr txBox="1">
            <a:spLocks noGrp="1"/>
          </p:cNvSpPr>
          <p:nvPr>
            <p:ph type="title" idx="3"/>
          </p:nvPr>
        </p:nvSpPr>
        <p:spPr>
          <a:xfrm>
            <a:off x="3954800" y="0"/>
            <a:ext cx="5189100" cy="645000"/>
          </a:xfrm>
          <a:prstGeom prst="rect">
            <a:avLst/>
          </a:prstGeom>
        </p:spPr>
        <p:txBody>
          <a:bodyPr spcFirstLastPara="1" wrap="square" lIns="68575" tIns="68575" rIns="68575" bIns="6857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tx1"/>
                </a:solidFill>
                <a:latin typeface="+mj-l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r>
              <a:rPr lang="en-US"/>
              <a:t>Click to edit Master title style</a:t>
            </a:r>
            <a:endParaRPr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d Slide">
  <p:cSld name="CUSTOM_6"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20"/>
          <p:cNvSpPr/>
          <p:nvPr/>
        </p:nvSpPr>
        <p:spPr>
          <a:xfrm>
            <a:off x="-9525" y="-9525"/>
            <a:ext cx="9144000" cy="5143500"/>
          </a:xfrm>
          <a:prstGeom prst="rect">
            <a:avLst/>
          </a:prstGeom>
          <a:solidFill>
            <a:srgbClr val="00192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04" name="Google Shape;104;p20"/>
          <p:cNvPicPr preferRelativeResize="0"/>
          <p:nvPr/>
        </p:nvPicPr>
        <p:blipFill>
          <a:blip r:embed="rId2"/>
          <a:srcRect/>
          <a:stretch/>
        </p:blipFill>
        <p:spPr>
          <a:xfrm>
            <a:off x="4002378" y="2052475"/>
            <a:ext cx="1001745" cy="11211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Muli"/>
              <a:buNone/>
              <a:defRPr sz="3300" i="0" u="none" strike="noStrike" cap="none">
                <a:solidFill>
                  <a:schemeClr val="dk1"/>
                </a:solidFill>
                <a:latin typeface="Muli"/>
                <a:ea typeface="Muli"/>
                <a:cs typeface="Muli"/>
                <a:sym typeface="Muli"/>
              </a:defRPr>
            </a:lvl1pPr>
            <a:lvl2pPr lvl="1" indent="0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 indent="0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 indent="0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 indent="0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 indent="0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 indent="0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 indent="0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 indent="0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noAutofit/>
          </a:bodyPr>
          <a:lstStyle>
            <a:lvl1pPr marL="457200" marR="0" lvl="0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Muli"/>
              <a:buChar char="•"/>
              <a:defRPr sz="2100" i="0" u="none" strike="noStrike" cap="none">
                <a:solidFill>
                  <a:schemeClr val="dk1"/>
                </a:solidFill>
                <a:latin typeface="Muli"/>
                <a:ea typeface="Muli"/>
                <a:cs typeface="Muli"/>
                <a:sym typeface="Mul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uli"/>
              <a:buChar char="•"/>
              <a:defRPr sz="1800" i="0" u="none" strike="noStrike" cap="none">
                <a:solidFill>
                  <a:schemeClr val="dk1"/>
                </a:solidFill>
                <a:latin typeface="Muli"/>
                <a:ea typeface="Muli"/>
                <a:cs typeface="Muli"/>
                <a:sym typeface="Mul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Muli"/>
              <a:buChar char="•"/>
              <a:defRPr sz="1500" i="0" u="none" strike="noStrike" cap="none">
                <a:solidFill>
                  <a:schemeClr val="dk1"/>
                </a:solidFill>
                <a:latin typeface="Muli"/>
                <a:ea typeface="Muli"/>
                <a:cs typeface="Muli"/>
                <a:sym typeface="Mul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uli"/>
              <a:buChar char="•"/>
              <a:defRPr sz="1400" i="0" u="none" strike="noStrike" cap="none">
                <a:solidFill>
                  <a:schemeClr val="dk1"/>
                </a:solidFill>
                <a:latin typeface="Muli"/>
                <a:ea typeface="Muli"/>
                <a:cs typeface="Muli"/>
                <a:sym typeface="Mul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uli"/>
              <a:buChar char="•"/>
              <a:defRPr sz="1400" i="0" u="none" strike="noStrike" cap="none">
                <a:solidFill>
                  <a:schemeClr val="dk1"/>
                </a:solidFill>
                <a:latin typeface="Muli"/>
                <a:ea typeface="Muli"/>
                <a:cs typeface="Muli"/>
                <a:sym typeface="Mul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uli"/>
              <a:buChar char="•"/>
              <a:defRPr sz="1400" i="0" u="none" strike="noStrike" cap="none">
                <a:solidFill>
                  <a:schemeClr val="dk1"/>
                </a:solidFill>
                <a:latin typeface="Muli"/>
                <a:ea typeface="Muli"/>
                <a:cs typeface="Muli"/>
                <a:sym typeface="Mul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uli"/>
              <a:buChar char="•"/>
              <a:defRPr sz="1400" i="0" u="none" strike="noStrike" cap="none">
                <a:solidFill>
                  <a:schemeClr val="dk1"/>
                </a:solidFill>
                <a:latin typeface="Muli"/>
                <a:ea typeface="Muli"/>
                <a:cs typeface="Muli"/>
                <a:sym typeface="Mul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uli"/>
              <a:buChar char="•"/>
              <a:defRPr sz="1400" i="0" u="none" strike="noStrike" cap="none">
                <a:solidFill>
                  <a:schemeClr val="dk1"/>
                </a:solidFill>
                <a:latin typeface="Muli"/>
                <a:ea typeface="Muli"/>
                <a:cs typeface="Muli"/>
                <a:sym typeface="Mul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uli"/>
              <a:buChar char="•"/>
              <a:defRPr sz="1400" i="0" u="none" strike="noStrike" cap="none">
                <a:solidFill>
                  <a:schemeClr val="dk1"/>
                </a:solidFill>
                <a:latin typeface="Muli"/>
                <a:ea typeface="Muli"/>
                <a:cs typeface="Muli"/>
                <a:sym typeface="Muli"/>
              </a:defRPr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342900" marR="0" lvl="1" indent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685800" marR="0" lvl="2" indent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028700" marR="0" lvl="3" indent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371600" marR="0" lvl="4" indent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714500" marR="0" lvl="5" indent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057400" marR="0" lvl="6" indent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400300" marR="0" lvl="7" indent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743200" marR="0" lvl="8" indent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4" name="Google Shape;54;p1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342900" marR="0" lvl="1" indent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685800" marR="0" lvl="2" indent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028700" marR="0" lvl="3" indent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371600" marR="0" lvl="4" indent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714500" marR="0" lvl="5" indent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057400" marR="0" lvl="6" indent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400300" marR="0" lvl="7" indent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743200" marR="0" lvl="8" indent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5" name="Google Shape;55;p1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0" r:id="rId1"/>
    <p:sldLayoutId id="2147483659" r:id="rId2"/>
    <p:sldLayoutId id="2147483662" r:id="rId3"/>
    <p:sldLayoutId id="2147483664" r:id="rId4"/>
    <p:sldLayoutId id="2147483665" r:id="rId5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1"/>
          <p:cNvSpPr txBox="1">
            <a:spLocks noGrp="1"/>
          </p:cNvSpPr>
          <p:nvPr>
            <p:ph type="title"/>
          </p:nvPr>
        </p:nvSpPr>
        <p:spPr>
          <a:xfrm>
            <a:off x="2549850" y="3558275"/>
            <a:ext cx="3404700" cy="993300"/>
          </a:xfrm>
          <a:prstGeom prst="rect">
            <a:avLst/>
          </a:prstGeom>
        </p:spPr>
        <p:txBody>
          <a:bodyPr spcFirstLastPara="1" wrap="square" lIns="68575" tIns="68575" rIns="68575" bIns="6857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NZ" dirty="0"/>
              <a:t>Using Solo</a:t>
            </a:r>
            <a:endParaRPr dirty="0"/>
          </a:p>
        </p:txBody>
      </p:sp>
      <p:sp>
        <p:nvSpPr>
          <p:cNvPr id="110" name="Google Shape;110;p21"/>
          <p:cNvSpPr txBox="1">
            <a:spLocks noGrp="1"/>
          </p:cNvSpPr>
          <p:nvPr>
            <p:ph type="title" idx="2"/>
          </p:nvPr>
        </p:nvSpPr>
        <p:spPr>
          <a:xfrm>
            <a:off x="5727266" y="3558275"/>
            <a:ext cx="1847209" cy="993300"/>
          </a:xfrm>
          <a:prstGeom prst="rect">
            <a:avLst/>
          </a:prstGeom>
        </p:spPr>
        <p:txBody>
          <a:bodyPr spcFirstLastPara="1" wrap="square" lIns="68575" tIns="68575" rIns="68575" bIns="6857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NZ" dirty="0"/>
              <a:t>Damstra </a:t>
            </a:r>
            <a:r>
              <a:rPr lang="en-NZ" dirty="0" err="1"/>
              <a:t>SoloWatch</a:t>
            </a:r>
            <a:endParaRPr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2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68575" tIns="68575" rIns="68575" bIns="685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NZ" dirty="0"/>
              <a:t>Using Solo for </a:t>
            </a:r>
            <a:r>
              <a:rPr lang="en-NZ" dirty="0" err="1"/>
              <a:t>SoloWatch</a:t>
            </a:r>
            <a:endParaRPr dirty="0"/>
          </a:p>
        </p:txBody>
      </p:sp>
      <p:sp>
        <p:nvSpPr>
          <p:cNvPr id="129" name="Google Shape;129;p23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NZ" dirty="0">
                <a:latin typeface="+mn-lt"/>
              </a:rPr>
              <a:t>Note that an alert will be raised automatically if you miss a required check-in.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NZ" dirty="0">
              <a:latin typeface="+mn-lt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NZ" dirty="0">
                <a:latin typeface="+mn-lt"/>
              </a:rPr>
              <a:t>An alert will also be raised automatically if your Damstra Solo Watch detects that you have taken a fall.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NZ" dirty="0">
              <a:latin typeface="+mn-lt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NZ" dirty="0">
                <a:latin typeface="+mn-lt"/>
              </a:rPr>
              <a:t>In this case, you’ll first be asked if you’re OK. If you are, simply </a:t>
            </a:r>
            <a:r>
              <a:rPr lang="en-NZ" b="1" dirty="0">
                <a:latin typeface="+mn-lt"/>
              </a:rPr>
              <a:t>tap</a:t>
            </a:r>
            <a:r>
              <a:rPr lang="en-NZ" dirty="0">
                <a:latin typeface="+mn-lt"/>
              </a:rPr>
              <a:t> the ‘</a:t>
            </a:r>
            <a:r>
              <a:rPr lang="en-NZ" i="1" dirty="0">
                <a:latin typeface="+mn-lt"/>
              </a:rPr>
              <a:t>thumbs-up’ </a:t>
            </a:r>
            <a:r>
              <a:rPr lang="en-NZ" dirty="0">
                <a:latin typeface="+mn-lt"/>
              </a:rPr>
              <a:t>icon to dismiss the alert. If you need help, </a:t>
            </a:r>
            <a:r>
              <a:rPr lang="en-NZ" b="1" dirty="0">
                <a:latin typeface="+mn-lt"/>
              </a:rPr>
              <a:t>tap</a:t>
            </a:r>
            <a:r>
              <a:rPr lang="en-NZ" dirty="0">
                <a:latin typeface="+mn-lt"/>
              </a:rPr>
              <a:t> the ‘</a:t>
            </a:r>
            <a:r>
              <a:rPr lang="en-NZ" i="1" dirty="0">
                <a:latin typeface="+mn-lt"/>
              </a:rPr>
              <a:t>Raise Alert</a:t>
            </a:r>
            <a:r>
              <a:rPr lang="en-NZ" dirty="0">
                <a:latin typeface="+mn-lt"/>
              </a:rPr>
              <a:t>’ option.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NZ" dirty="0">
              <a:latin typeface="+mn-lt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NZ" dirty="0">
                <a:latin typeface="+mn-lt"/>
              </a:rPr>
              <a:t>If you don’t respond within 15 seconds, the alert will be raised.</a:t>
            </a:r>
          </a:p>
        </p:txBody>
      </p:sp>
      <p:sp>
        <p:nvSpPr>
          <p:cNvPr id="130" name="Google Shape;130;p23"/>
          <p:cNvSpPr txBox="1">
            <a:spLocks noGrp="1"/>
          </p:cNvSpPr>
          <p:nvPr>
            <p:ph type="title" idx="2"/>
          </p:nvPr>
        </p:nvSpPr>
        <p:spPr>
          <a:prstGeom prst="rect">
            <a:avLst/>
          </a:prstGeom>
        </p:spPr>
        <p:txBody>
          <a:bodyPr spcFirstLastPara="1" wrap="square" lIns="68575" tIns="68575" rIns="68575" bIns="685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NZ" dirty="0"/>
              <a:t>Automatically Raised Alerts</a:t>
            </a:r>
            <a:endParaRPr dirty="0"/>
          </a:p>
        </p:txBody>
      </p:sp>
      <p:pic>
        <p:nvPicPr>
          <p:cNvPr id="8" name="Google Shape;131;p23">
            <a:extLst>
              <a:ext uri="{FF2B5EF4-FFF2-40B4-BE49-F238E27FC236}">
                <a16:creationId xmlns:a16="http://schemas.microsoft.com/office/drawing/2014/main" id="{903520BE-AAF0-452F-85DB-B7A9DAEAA0BC}"/>
              </a:ext>
            </a:extLst>
          </p:cNvPr>
          <p:cNvPicPr preferRelativeResize="0"/>
          <p:nvPr/>
        </p:nvPicPr>
        <p:blipFill>
          <a:blip r:embed="rId3"/>
          <a:srcRect/>
          <a:stretch/>
        </p:blipFill>
        <p:spPr>
          <a:xfrm>
            <a:off x="3415677" y="1307077"/>
            <a:ext cx="5601946" cy="3151095"/>
          </a:xfrm>
          <a:prstGeom prst="rect">
            <a:avLst/>
          </a:prstGeom>
          <a:noFill/>
          <a:ln w="19050" cap="flat" cmpd="sng">
            <a:solidFill>
              <a:srgbClr val="999999"/>
            </a:solidFill>
            <a:prstDash val="solid"/>
            <a:round/>
            <a:headEnd type="none" w="sm" len="sm"/>
            <a:tailEnd type="none" w="sm" len="sm"/>
          </a:ln>
        </p:spPr>
      </p:pic>
    </p:spTree>
    <p:extLst>
      <p:ext uri="{BB962C8B-B14F-4D97-AF65-F5344CB8AC3E}">
        <p14:creationId xmlns:p14="http://schemas.microsoft.com/office/powerpoint/2010/main" val="42735544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2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68575" tIns="68575" rIns="68575" bIns="685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NZ" dirty="0"/>
              <a:t>Using Solo for </a:t>
            </a:r>
            <a:r>
              <a:rPr lang="en-NZ" dirty="0" err="1"/>
              <a:t>SoloWatch</a:t>
            </a:r>
            <a:endParaRPr dirty="0"/>
          </a:p>
        </p:txBody>
      </p:sp>
      <p:sp>
        <p:nvSpPr>
          <p:cNvPr id="129" name="Google Shape;129;p23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NZ" dirty="0">
                <a:latin typeface="+mn-lt"/>
              </a:rPr>
              <a:t>While in the alert state, for immediate assistance, tap the ‘Call’ button to dial a predefined emergency contact.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NZ" dirty="0">
              <a:latin typeface="+mn-lt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NZ" dirty="0">
                <a:latin typeface="+mn-lt"/>
              </a:rPr>
              <a:t>Otherwise, you may receive an acknowledgement notification to let you know that your alert state has been noted.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NZ" dirty="0">
              <a:latin typeface="+mn-lt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NZ" dirty="0">
                <a:latin typeface="+mn-lt"/>
              </a:rPr>
              <a:t>When the situation has been dealt with, simply tap the ‘End Alert’ button to resume the session, or your Organisation may clear the alert on your behalf.</a:t>
            </a:r>
          </a:p>
        </p:txBody>
      </p:sp>
      <p:sp>
        <p:nvSpPr>
          <p:cNvPr id="130" name="Google Shape;130;p23"/>
          <p:cNvSpPr txBox="1">
            <a:spLocks noGrp="1"/>
          </p:cNvSpPr>
          <p:nvPr>
            <p:ph type="title" idx="2"/>
          </p:nvPr>
        </p:nvSpPr>
        <p:spPr>
          <a:prstGeom prst="rect">
            <a:avLst/>
          </a:prstGeom>
        </p:spPr>
        <p:txBody>
          <a:bodyPr spcFirstLastPara="1" wrap="square" lIns="68575" tIns="68575" rIns="68575" bIns="685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NZ" dirty="0"/>
              <a:t>Managing an Alert</a:t>
            </a:r>
            <a:endParaRPr dirty="0"/>
          </a:p>
        </p:txBody>
      </p:sp>
      <p:pic>
        <p:nvPicPr>
          <p:cNvPr id="8" name="Google Shape;131;p23">
            <a:extLst>
              <a:ext uri="{FF2B5EF4-FFF2-40B4-BE49-F238E27FC236}">
                <a16:creationId xmlns:a16="http://schemas.microsoft.com/office/drawing/2014/main" id="{903520BE-AAF0-452F-85DB-B7A9DAEAA0BC}"/>
              </a:ext>
            </a:extLst>
          </p:cNvPr>
          <p:cNvPicPr preferRelativeResize="0"/>
          <p:nvPr/>
        </p:nvPicPr>
        <p:blipFill>
          <a:blip r:embed="rId3"/>
          <a:srcRect/>
          <a:stretch/>
        </p:blipFill>
        <p:spPr>
          <a:xfrm>
            <a:off x="3415677" y="1307077"/>
            <a:ext cx="5601946" cy="3151094"/>
          </a:xfrm>
          <a:prstGeom prst="rect">
            <a:avLst/>
          </a:prstGeom>
          <a:noFill/>
          <a:ln w="19050" cap="flat" cmpd="sng">
            <a:solidFill>
              <a:srgbClr val="999999"/>
            </a:solidFill>
            <a:prstDash val="solid"/>
            <a:round/>
            <a:headEnd type="none" w="sm" len="sm"/>
            <a:tailEnd type="none" w="sm" len="sm"/>
          </a:ln>
        </p:spPr>
      </p:pic>
    </p:spTree>
    <p:extLst>
      <p:ext uri="{BB962C8B-B14F-4D97-AF65-F5344CB8AC3E}">
        <p14:creationId xmlns:p14="http://schemas.microsoft.com/office/powerpoint/2010/main" val="1303559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2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68575" tIns="68575" rIns="68575" bIns="685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NZ" dirty="0"/>
              <a:t>Using Solo for </a:t>
            </a:r>
            <a:r>
              <a:rPr lang="en-NZ" dirty="0" err="1"/>
              <a:t>SoloWatch</a:t>
            </a:r>
            <a:endParaRPr dirty="0"/>
          </a:p>
        </p:txBody>
      </p:sp>
      <p:sp>
        <p:nvSpPr>
          <p:cNvPr id="129" name="Google Shape;129;p23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NZ" dirty="0">
                <a:latin typeface="+mn-lt"/>
              </a:rPr>
              <a:t>From time-to-time, you might receive questions via Solo that you can answer right from your watch. These can be presented at various milestones.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NZ" dirty="0">
              <a:latin typeface="+mn-lt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NZ" dirty="0">
                <a:latin typeface="+mn-lt"/>
              </a:rPr>
              <a:t>For example, after raising and then ending an alert, your Organisation might want to understand what happened and whether you need any additional support.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NZ" dirty="0">
                <a:latin typeface="+mn-lt"/>
              </a:rPr>
              <a:t>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NZ" dirty="0">
                <a:latin typeface="+mn-lt"/>
              </a:rPr>
              <a:t>When these questions present themselves, you may tap on the most appropriate response to send the answer back to your Organisation. </a:t>
            </a:r>
          </a:p>
        </p:txBody>
      </p:sp>
      <p:sp>
        <p:nvSpPr>
          <p:cNvPr id="130" name="Google Shape;130;p23"/>
          <p:cNvSpPr txBox="1">
            <a:spLocks noGrp="1"/>
          </p:cNvSpPr>
          <p:nvPr>
            <p:ph type="title" idx="2"/>
          </p:nvPr>
        </p:nvSpPr>
        <p:spPr>
          <a:prstGeom prst="rect">
            <a:avLst/>
          </a:prstGeom>
        </p:spPr>
        <p:txBody>
          <a:bodyPr spcFirstLastPara="1" wrap="square" lIns="68575" tIns="68575" rIns="68575" bIns="685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NZ" dirty="0"/>
              <a:t>Responding to Questions</a:t>
            </a:r>
            <a:endParaRPr dirty="0"/>
          </a:p>
        </p:txBody>
      </p:sp>
      <p:pic>
        <p:nvPicPr>
          <p:cNvPr id="8" name="Google Shape;131;p23">
            <a:extLst>
              <a:ext uri="{FF2B5EF4-FFF2-40B4-BE49-F238E27FC236}">
                <a16:creationId xmlns:a16="http://schemas.microsoft.com/office/drawing/2014/main" id="{903520BE-AAF0-452F-85DB-B7A9DAEAA0BC}"/>
              </a:ext>
            </a:extLst>
          </p:cNvPr>
          <p:cNvPicPr preferRelativeResize="0"/>
          <p:nvPr/>
        </p:nvPicPr>
        <p:blipFill>
          <a:blip r:embed="rId3"/>
          <a:srcRect/>
          <a:stretch/>
        </p:blipFill>
        <p:spPr>
          <a:xfrm>
            <a:off x="3415678" y="1307077"/>
            <a:ext cx="5601944" cy="3151094"/>
          </a:xfrm>
          <a:prstGeom prst="rect">
            <a:avLst/>
          </a:prstGeom>
          <a:noFill/>
          <a:ln w="19050" cap="flat" cmpd="sng">
            <a:solidFill>
              <a:srgbClr val="999999"/>
            </a:solidFill>
            <a:prstDash val="solid"/>
            <a:round/>
            <a:headEnd type="none" w="sm" len="sm"/>
            <a:tailEnd type="none" w="sm" len="sm"/>
          </a:ln>
        </p:spPr>
      </p:pic>
    </p:spTree>
    <p:extLst>
      <p:ext uri="{BB962C8B-B14F-4D97-AF65-F5344CB8AC3E}">
        <p14:creationId xmlns:p14="http://schemas.microsoft.com/office/powerpoint/2010/main" val="18371341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2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68575" tIns="68575" rIns="68575" bIns="685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NZ" dirty="0"/>
              <a:t>Using Solo for </a:t>
            </a:r>
            <a:r>
              <a:rPr lang="en-NZ" dirty="0" err="1"/>
              <a:t>SoloWatch</a:t>
            </a:r>
            <a:endParaRPr dirty="0"/>
          </a:p>
        </p:txBody>
      </p:sp>
      <p:sp>
        <p:nvSpPr>
          <p:cNvPr id="129" name="Google Shape;129;p23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NZ" dirty="0">
                <a:latin typeface="+mn-lt"/>
              </a:rPr>
              <a:t>Once your work is done, end the session by </a:t>
            </a:r>
            <a:r>
              <a:rPr lang="en-NZ" b="1" dirty="0">
                <a:latin typeface="+mn-lt"/>
              </a:rPr>
              <a:t>tapping</a:t>
            </a:r>
            <a:r>
              <a:rPr lang="en-NZ" dirty="0">
                <a:latin typeface="+mn-lt"/>
              </a:rPr>
              <a:t> the ‘</a:t>
            </a:r>
            <a:r>
              <a:rPr lang="en-NZ" i="1" dirty="0">
                <a:latin typeface="+mn-lt"/>
              </a:rPr>
              <a:t>End</a:t>
            </a:r>
            <a:r>
              <a:rPr lang="en-NZ" dirty="0">
                <a:latin typeface="+mn-lt"/>
              </a:rPr>
              <a:t>’ button.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NZ" dirty="0">
              <a:latin typeface="+mn-lt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NZ" dirty="0">
                <a:latin typeface="+mn-lt"/>
              </a:rPr>
              <a:t>You’ll no longer be required to check-in, and your location will no longer be visible to your Organisation.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NZ" dirty="0">
              <a:latin typeface="+mn-lt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NZ" dirty="0">
                <a:latin typeface="+mn-lt"/>
              </a:rPr>
              <a:t>The App is ready to begin a new session the next time you start work.</a:t>
            </a:r>
          </a:p>
        </p:txBody>
      </p:sp>
      <p:sp>
        <p:nvSpPr>
          <p:cNvPr id="130" name="Google Shape;130;p23"/>
          <p:cNvSpPr txBox="1">
            <a:spLocks noGrp="1"/>
          </p:cNvSpPr>
          <p:nvPr>
            <p:ph type="title" idx="2"/>
          </p:nvPr>
        </p:nvSpPr>
        <p:spPr>
          <a:prstGeom prst="rect">
            <a:avLst/>
          </a:prstGeom>
        </p:spPr>
        <p:txBody>
          <a:bodyPr spcFirstLastPara="1" wrap="square" lIns="68575" tIns="68575" rIns="68575" bIns="685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NZ" dirty="0"/>
              <a:t>Ending a Session</a:t>
            </a:r>
            <a:endParaRPr dirty="0"/>
          </a:p>
        </p:txBody>
      </p:sp>
      <p:pic>
        <p:nvPicPr>
          <p:cNvPr id="8" name="Google Shape;131;p23">
            <a:extLst>
              <a:ext uri="{FF2B5EF4-FFF2-40B4-BE49-F238E27FC236}">
                <a16:creationId xmlns:a16="http://schemas.microsoft.com/office/drawing/2014/main" id="{903520BE-AAF0-452F-85DB-B7A9DAEAA0BC}"/>
              </a:ext>
            </a:extLst>
          </p:cNvPr>
          <p:cNvPicPr preferRelativeResize="0"/>
          <p:nvPr/>
        </p:nvPicPr>
        <p:blipFill>
          <a:blip r:embed="rId3"/>
          <a:srcRect/>
          <a:stretch/>
        </p:blipFill>
        <p:spPr>
          <a:xfrm>
            <a:off x="3415678" y="1307077"/>
            <a:ext cx="5601944" cy="3151093"/>
          </a:xfrm>
          <a:prstGeom prst="rect">
            <a:avLst/>
          </a:prstGeom>
          <a:noFill/>
          <a:ln w="19050" cap="flat" cmpd="sng">
            <a:solidFill>
              <a:srgbClr val="999999"/>
            </a:solidFill>
            <a:prstDash val="solid"/>
            <a:round/>
            <a:headEnd type="none" w="sm" len="sm"/>
            <a:tailEnd type="none" w="sm" len="sm"/>
          </a:ln>
        </p:spPr>
      </p:pic>
    </p:spTree>
    <p:extLst>
      <p:ext uri="{BB962C8B-B14F-4D97-AF65-F5344CB8AC3E}">
        <p14:creationId xmlns:p14="http://schemas.microsoft.com/office/powerpoint/2010/main" val="218761326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553209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5" name="Google Shape;115;p22"/>
          <p:cNvGrpSpPr/>
          <p:nvPr/>
        </p:nvGrpSpPr>
        <p:grpSpPr>
          <a:xfrm>
            <a:off x="-725" y="0"/>
            <a:ext cx="1685239" cy="748879"/>
            <a:chOff x="-725" y="0"/>
            <a:chExt cx="9144000" cy="5143397"/>
          </a:xfrm>
          <a:solidFill>
            <a:srgbClr val="001928"/>
          </a:solidFill>
        </p:grpSpPr>
        <p:sp>
          <p:nvSpPr>
            <p:cNvPr id="116" name="Google Shape;116;p22"/>
            <p:cNvSpPr/>
            <p:nvPr/>
          </p:nvSpPr>
          <p:spPr>
            <a:xfrm>
              <a:off x="-725" y="1539225"/>
              <a:ext cx="4019400" cy="1427400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117;p22"/>
            <p:cNvSpPr/>
            <p:nvPr/>
          </p:nvSpPr>
          <p:spPr>
            <a:xfrm rot="-5400000" flipH="1">
              <a:off x="3745675" y="-3745584"/>
              <a:ext cx="1651200" cy="9142500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118;p22"/>
            <p:cNvSpPr/>
            <p:nvPr/>
          </p:nvSpPr>
          <p:spPr>
            <a:xfrm rot="-5400000" flipH="1">
              <a:off x="2058625" y="-2059350"/>
              <a:ext cx="5025300" cy="9144000"/>
            </a:xfrm>
            <a:prstGeom prst="parallelogram">
              <a:avLst>
                <a:gd name="adj" fmla="val 56466"/>
              </a:avLst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9" name="Google Shape;119;p22"/>
            <p:cNvSpPr/>
            <p:nvPr/>
          </p:nvSpPr>
          <p:spPr>
            <a:xfrm rot="-5400000" flipH="1">
              <a:off x="3042050" y="-956953"/>
              <a:ext cx="3060000" cy="9140700"/>
            </a:xfrm>
            <a:prstGeom prst="parallelogram">
              <a:avLst>
                <a:gd name="adj" fmla="val 94559"/>
              </a:avLst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0" name="Google Shape;120;p22"/>
          <p:cNvSpPr txBox="1"/>
          <p:nvPr/>
        </p:nvSpPr>
        <p:spPr>
          <a:xfrm>
            <a:off x="0" y="860350"/>
            <a:ext cx="9144000" cy="173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296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dirty="0">
                <a:solidFill>
                  <a:srgbClr val="555555"/>
                </a:solidFill>
                <a:latin typeface="Muli"/>
                <a:ea typeface="Muli"/>
                <a:cs typeface="Muli"/>
                <a:sym typeface="Muli"/>
              </a:rPr>
              <a:t>This presentation document has been prepared by Damstra Technology Limited (“Damstra") and is intended for off line demonstration, presentation and educational purposes.</a:t>
            </a:r>
            <a:endParaRPr sz="900" dirty="0">
              <a:solidFill>
                <a:srgbClr val="555555"/>
              </a:solidFill>
              <a:latin typeface="Muli"/>
              <a:ea typeface="Muli"/>
              <a:cs typeface="Muli"/>
              <a:sym typeface="Muli"/>
            </a:endParaRPr>
          </a:p>
          <a:p>
            <a:pPr marL="0" lvl="0" indent="0" algn="l" rtl="0">
              <a:lnSpc>
                <a:spcPct val="1296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en" sz="900" dirty="0">
                <a:solidFill>
                  <a:srgbClr val="555555"/>
                </a:solidFill>
                <a:latin typeface="Muli"/>
                <a:ea typeface="Muli"/>
                <a:cs typeface="Muli"/>
                <a:sym typeface="Muli"/>
              </a:rPr>
              <a:t>The information is not version controlled and as such is subject to change without notice.</a:t>
            </a:r>
            <a:endParaRPr sz="900" dirty="0">
              <a:solidFill>
                <a:srgbClr val="555555"/>
              </a:solidFill>
              <a:latin typeface="Muli"/>
              <a:ea typeface="Muli"/>
              <a:cs typeface="Muli"/>
              <a:sym typeface="Muli"/>
            </a:endParaRPr>
          </a:p>
          <a:p>
            <a:pPr marL="0" lvl="0" indent="0" algn="l" rtl="0">
              <a:lnSpc>
                <a:spcPct val="1296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en" sz="900" dirty="0">
                <a:solidFill>
                  <a:srgbClr val="555555"/>
                </a:solidFill>
                <a:latin typeface="Muli"/>
                <a:ea typeface="Muli"/>
                <a:cs typeface="Muli"/>
                <a:sym typeface="Muli"/>
              </a:rPr>
              <a:t>Damstra does not accept any responsibility or obligation to inform users of this presentation of such changes.</a:t>
            </a:r>
            <a:endParaRPr sz="900" dirty="0">
              <a:solidFill>
                <a:srgbClr val="555555"/>
              </a:solidFill>
              <a:latin typeface="Muli"/>
              <a:ea typeface="Muli"/>
              <a:cs typeface="Muli"/>
              <a:sym typeface="Muli"/>
            </a:endParaRPr>
          </a:p>
          <a:p>
            <a:pPr marL="0" lvl="0" indent="0" algn="l" rtl="0">
              <a:lnSpc>
                <a:spcPct val="1296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en" sz="900" dirty="0">
                <a:solidFill>
                  <a:srgbClr val="555555"/>
                </a:solidFill>
                <a:latin typeface="Muli"/>
                <a:ea typeface="Muli"/>
                <a:cs typeface="Muli"/>
                <a:sym typeface="Muli"/>
              </a:rPr>
              <a:t>This includes any copies of this presentation taken and modified outside of the Damstra domain.</a:t>
            </a:r>
            <a:endParaRPr sz="900" dirty="0">
              <a:solidFill>
                <a:srgbClr val="555555"/>
              </a:solidFill>
              <a:latin typeface="Muli"/>
              <a:ea typeface="Muli"/>
              <a:cs typeface="Muli"/>
              <a:sym typeface="Muli"/>
            </a:endParaRPr>
          </a:p>
        </p:txBody>
      </p:sp>
      <p:sp>
        <p:nvSpPr>
          <p:cNvPr id="121" name="Google Shape;121;p22"/>
          <p:cNvSpPr txBox="1"/>
          <p:nvPr/>
        </p:nvSpPr>
        <p:spPr>
          <a:xfrm>
            <a:off x="25057" y="797450"/>
            <a:ext cx="2735100" cy="2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555555"/>
                </a:solidFill>
                <a:latin typeface="Muli"/>
                <a:ea typeface="Muli"/>
                <a:cs typeface="Muli"/>
                <a:sym typeface="Muli"/>
              </a:rPr>
              <a:t>[DISCLAIMER] </a:t>
            </a:r>
            <a:endParaRPr sz="1100">
              <a:solidFill>
                <a:srgbClr val="555555"/>
              </a:solidFill>
              <a:latin typeface="Muli"/>
              <a:ea typeface="Muli"/>
              <a:cs typeface="Muli"/>
              <a:sym typeface="Muli"/>
            </a:endParaRPr>
          </a:p>
        </p:txBody>
      </p:sp>
      <p:cxnSp>
        <p:nvCxnSpPr>
          <p:cNvPr id="122" name="Google Shape;122;p22"/>
          <p:cNvCxnSpPr/>
          <p:nvPr/>
        </p:nvCxnSpPr>
        <p:spPr>
          <a:xfrm>
            <a:off x="81748" y="1084850"/>
            <a:ext cx="1000200" cy="1800"/>
          </a:xfrm>
          <a:prstGeom prst="straightConnector1">
            <a:avLst/>
          </a:prstGeom>
          <a:noFill/>
          <a:ln w="38100" cap="flat" cmpd="sng">
            <a:solidFill>
              <a:srgbClr val="3673FF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11" name="Google Shape;89;p18">
            <a:extLst>
              <a:ext uri="{FF2B5EF4-FFF2-40B4-BE49-F238E27FC236}">
                <a16:creationId xmlns:a16="http://schemas.microsoft.com/office/drawing/2014/main" id="{5DCCACBE-07A8-4D98-90FB-3EA9426B4D08}"/>
              </a:ext>
            </a:extLst>
          </p:cNvPr>
          <p:cNvPicPr preferRelativeResize="0"/>
          <p:nvPr/>
        </p:nvPicPr>
        <p:blipFill>
          <a:blip r:embed="rId3"/>
          <a:srcRect/>
          <a:stretch/>
        </p:blipFill>
        <p:spPr>
          <a:xfrm>
            <a:off x="176524" y="175540"/>
            <a:ext cx="1035677" cy="23428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2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68575" tIns="68575" rIns="68575" bIns="685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NZ" dirty="0"/>
              <a:t>Using Solo for </a:t>
            </a:r>
            <a:r>
              <a:rPr lang="en-NZ" dirty="0" err="1"/>
              <a:t>SoloWatch</a:t>
            </a:r>
            <a:endParaRPr dirty="0"/>
          </a:p>
        </p:txBody>
      </p:sp>
      <p:sp>
        <p:nvSpPr>
          <p:cNvPr id="129" name="Google Shape;129;p23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AU" dirty="0">
                <a:latin typeface="+mn-lt"/>
              </a:rPr>
              <a:t>The Damstra Solo Watch is designed to help keep you safe and connected to your Organisation as you go about your daily tasks.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NZ" dirty="0">
              <a:latin typeface="+mn-lt"/>
            </a:endParaRPr>
          </a:p>
          <a:p>
            <a:pPr>
              <a:spcBef>
                <a:spcPts val="0"/>
              </a:spcBef>
            </a:pPr>
            <a:r>
              <a:rPr lang="en-AU" dirty="0">
                <a:effectLst/>
                <a:latin typeface="+mn-lt"/>
                <a:ea typeface="Calibri" panose="020F0502020204030204" pitchFamily="34" charset="0"/>
              </a:rPr>
              <a:t>In this video, we’ll show how you might use Solo as you go about a typical workday.</a:t>
            </a:r>
            <a:endParaRPr dirty="0">
              <a:latin typeface="+mn-lt"/>
            </a:endParaRPr>
          </a:p>
        </p:txBody>
      </p:sp>
      <p:sp>
        <p:nvSpPr>
          <p:cNvPr id="130" name="Google Shape;130;p23"/>
          <p:cNvSpPr txBox="1">
            <a:spLocks noGrp="1"/>
          </p:cNvSpPr>
          <p:nvPr>
            <p:ph type="title" idx="2"/>
          </p:nvPr>
        </p:nvSpPr>
        <p:spPr>
          <a:prstGeom prst="rect">
            <a:avLst/>
          </a:prstGeom>
        </p:spPr>
        <p:txBody>
          <a:bodyPr spcFirstLastPara="1" wrap="square" lIns="68575" tIns="68575" rIns="68575" bIns="685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NZ" dirty="0"/>
              <a:t>Introduction</a:t>
            </a:r>
            <a:endParaRPr dirty="0"/>
          </a:p>
        </p:txBody>
      </p:sp>
      <p:pic>
        <p:nvPicPr>
          <p:cNvPr id="131" name="Google Shape;131;p23"/>
          <p:cNvPicPr preferRelativeResize="0"/>
          <p:nvPr/>
        </p:nvPicPr>
        <p:blipFill>
          <a:blip r:embed="rId3"/>
          <a:srcRect/>
          <a:stretch/>
        </p:blipFill>
        <p:spPr>
          <a:xfrm>
            <a:off x="3415675" y="1307077"/>
            <a:ext cx="5601950" cy="3151096"/>
          </a:xfrm>
          <a:prstGeom prst="rect">
            <a:avLst/>
          </a:prstGeom>
          <a:noFill/>
          <a:ln w="19050" cap="flat" cmpd="sng">
            <a:solidFill>
              <a:srgbClr val="999999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2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68575" tIns="68575" rIns="68575" bIns="685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NZ" dirty="0"/>
              <a:t>Using Solo for </a:t>
            </a:r>
            <a:r>
              <a:rPr lang="en-NZ" dirty="0" err="1"/>
              <a:t>SoloWatch</a:t>
            </a:r>
            <a:endParaRPr dirty="0"/>
          </a:p>
        </p:txBody>
      </p:sp>
      <p:sp>
        <p:nvSpPr>
          <p:cNvPr id="129" name="Google Shape;129;p23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NZ" dirty="0">
                <a:latin typeface="+mn-lt"/>
              </a:rPr>
              <a:t>When you start work, let your Employer know that you’re safe by starting a new Solo session.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NZ" dirty="0">
              <a:latin typeface="+mn-lt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NZ" b="1" dirty="0">
                <a:latin typeface="+mn-lt"/>
              </a:rPr>
              <a:t>Tap</a:t>
            </a:r>
            <a:r>
              <a:rPr lang="en-NZ" dirty="0">
                <a:latin typeface="+mn-lt"/>
              </a:rPr>
              <a:t> the ‘</a:t>
            </a:r>
            <a:r>
              <a:rPr lang="en-NZ" i="1" dirty="0">
                <a:latin typeface="+mn-lt"/>
              </a:rPr>
              <a:t>Start</a:t>
            </a:r>
            <a:r>
              <a:rPr lang="en-NZ" dirty="0">
                <a:latin typeface="+mn-lt"/>
              </a:rPr>
              <a:t>’ button and, when presented, </a:t>
            </a:r>
            <a:r>
              <a:rPr lang="en-NZ" b="1" dirty="0">
                <a:latin typeface="+mn-lt"/>
              </a:rPr>
              <a:t>select</a:t>
            </a:r>
            <a:r>
              <a:rPr lang="en-NZ" dirty="0">
                <a:latin typeface="+mn-lt"/>
              </a:rPr>
              <a:t> a profile from the list.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NZ" dirty="0">
                <a:latin typeface="+mn-lt"/>
              </a:rPr>
              <a:t>If you’re not sure which one to pick, contact your manager or your systems administrator for advice.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NZ" dirty="0">
              <a:latin typeface="+mn-lt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NZ" dirty="0">
                <a:latin typeface="+mn-lt"/>
              </a:rPr>
              <a:t>Once started, your Organisation will be able to see your current status, heart rate, and, if enabled within the selected profile, your location.</a:t>
            </a:r>
          </a:p>
        </p:txBody>
      </p:sp>
      <p:sp>
        <p:nvSpPr>
          <p:cNvPr id="130" name="Google Shape;130;p23"/>
          <p:cNvSpPr txBox="1">
            <a:spLocks noGrp="1"/>
          </p:cNvSpPr>
          <p:nvPr>
            <p:ph type="title" idx="2"/>
          </p:nvPr>
        </p:nvSpPr>
        <p:spPr>
          <a:prstGeom prst="rect">
            <a:avLst/>
          </a:prstGeom>
        </p:spPr>
        <p:txBody>
          <a:bodyPr spcFirstLastPara="1" wrap="square" lIns="68575" tIns="68575" rIns="68575" bIns="685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NZ" dirty="0"/>
              <a:t>Starting a Session</a:t>
            </a:r>
            <a:endParaRPr dirty="0"/>
          </a:p>
        </p:txBody>
      </p:sp>
      <p:pic>
        <p:nvPicPr>
          <p:cNvPr id="131" name="Google Shape;131;p23"/>
          <p:cNvPicPr preferRelativeResize="0"/>
          <p:nvPr/>
        </p:nvPicPr>
        <p:blipFill rotWithShape="1">
          <a:blip r:embed="rId3"/>
          <a:srcRect l="32040" r="30834"/>
          <a:stretch/>
        </p:blipFill>
        <p:spPr>
          <a:xfrm>
            <a:off x="3415676" y="1307077"/>
            <a:ext cx="2079777" cy="3151096"/>
          </a:xfrm>
          <a:prstGeom prst="rect">
            <a:avLst/>
          </a:prstGeom>
          <a:noFill/>
          <a:ln w="19050" cap="flat" cmpd="sng">
            <a:solidFill>
              <a:srgbClr val="999999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6" name="Google Shape;131;p23">
            <a:extLst>
              <a:ext uri="{FF2B5EF4-FFF2-40B4-BE49-F238E27FC236}">
                <a16:creationId xmlns:a16="http://schemas.microsoft.com/office/drawing/2014/main" id="{D81225A7-A799-415E-93B2-47F7A8692207}"/>
              </a:ext>
            </a:extLst>
          </p:cNvPr>
          <p:cNvPicPr preferRelativeResize="0"/>
          <p:nvPr/>
        </p:nvPicPr>
        <p:blipFill>
          <a:blip r:embed="rId4"/>
          <a:srcRect l="31437" r="31437"/>
          <a:stretch/>
        </p:blipFill>
        <p:spPr>
          <a:xfrm>
            <a:off x="5841677" y="1307077"/>
            <a:ext cx="2079777" cy="3151096"/>
          </a:xfrm>
          <a:prstGeom prst="rect">
            <a:avLst/>
          </a:prstGeom>
          <a:noFill/>
          <a:ln w="19050" cap="flat" cmpd="sng">
            <a:solidFill>
              <a:srgbClr val="999999"/>
            </a:solidFill>
            <a:prstDash val="solid"/>
            <a:round/>
            <a:headEnd type="none" w="sm" len="sm"/>
            <a:tailEnd type="none" w="sm" len="sm"/>
          </a:ln>
        </p:spPr>
      </p:pic>
    </p:spTree>
    <p:extLst>
      <p:ext uri="{BB962C8B-B14F-4D97-AF65-F5344CB8AC3E}">
        <p14:creationId xmlns:p14="http://schemas.microsoft.com/office/powerpoint/2010/main" val="23276445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2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68575" tIns="68575" rIns="68575" bIns="685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NZ" dirty="0"/>
              <a:t>Using Solo for </a:t>
            </a:r>
            <a:r>
              <a:rPr lang="en-NZ" dirty="0" err="1"/>
              <a:t>SoloWatch</a:t>
            </a:r>
            <a:endParaRPr dirty="0"/>
          </a:p>
        </p:txBody>
      </p:sp>
      <p:sp>
        <p:nvSpPr>
          <p:cNvPr id="129" name="Google Shape;129;p23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NZ" dirty="0">
                <a:latin typeface="+mn-lt"/>
              </a:rPr>
              <a:t>Your employer might require you to ‘check-in’ at regular intervals throughout your Session to let them know that you’re safe. If this is the case, you’ll see a countdown timer which indicates the time remaining until the next check-in is due.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NZ" dirty="0">
              <a:latin typeface="+mn-lt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NZ" dirty="0">
                <a:latin typeface="+mn-lt"/>
              </a:rPr>
              <a:t>When the check-in time arrives, you’ll receive a notification on your watch.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NZ" b="1" dirty="0">
                <a:latin typeface="+mn-lt"/>
              </a:rPr>
              <a:t>Tap</a:t>
            </a:r>
            <a:r>
              <a:rPr lang="en-NZ" dirty="0">
                <a:latin typeface="+mn-lt"/>
              </a:rPr>
              <a:t> ‘</a:t>
            </a:r>
            <a:r>
              <a:rPr lang="en-NZ" i="1" dirty="0">
                <a:latin typeface="+mn-lt"/>
              </a:rPr>
              <a:t>Check-in</a:t>
            </a:r>
            <a:r>
              <a:rPr lang="en-NZ" dirty="0">
                <a:latin typeface="+mn-lt"/>
              </a:rPr>
              <a:t>’. Your employer now knows you’re safe.</a:t>
            </a:r>
          </a:p>
        </p:txBody>
      </p:sp>
      <p:sp>
        <p:nvSpPr>
          <p:cNvPr id="130" name="Google Shape;130;p23"/>
          <p:cNvSpPr txBox="1">
            <a:spLocks noGrp="1"/>
          </p:cNvSpPr>
          <p:nvPr>
            <p:ph type="title" idx="2"/>
          </p:nvPr>
        </p:nvSpPr>
        <p:spPr>
          <a:prstGeom prst="rect">
            <a:avLst/>
          </a:prstGeom>
        </p:spPr>
        <p:txBody>
          <a:bodyPr spcFirstLastPara="1" wrap="square" lIns="68575" tIns="68575" rIns="68575" bIns="685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NZ" dirty="0"/>
              <a:t>Checking-in</a:t>
            </a:r>
            <a:endParaRPr dirty="0"/>
          </a:p>
        </p:txBody>
      </p:sp>
      <p:pic>
        <p:nvPicPr>
          <p:cNvPr id="11" name="Google Shape;131;p23">
            <a:extLst>
              <a:ext uri="{FF2B5EF4-FFF2-40B4-BE49-F238E27FC236}">
                <a16:creationId xmlns:a16="http://schemas.microsoft.com/office/drawing/2014/main" id="{DF34B106-BBA0-415A-924C-384A4CE4F4C5}"/>
              </a:ext>
            </a:extLst>
          </p:cNvPr>
          <p:cNvPicPr preferRelativeResize="0"/>
          <p:nvPr/>
        </p:nvPicPr>
        <p:blipFill>
          <a:blip r:embed="rId3"/>
          <a:srcRect l="31437" r="31437"/>
          <a:stretch/>
        </p:blipFill>
        <p:spPr>
          <a:xfrm>
            <a:off x="3415676" y="1307077"/>
            <a:ext cx="2079777" cy="3151096"/>
          </a:xfrm>
          <a:prstGeom prst="rect">
            <a:avLst/>
          </a:prstGeom>
          <a:noFill/>
          <a:ln w="19050" cap="flat" cmpd="sng">
            <a:solidFill>
              <a:srgbClr val="999999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2" name="Google Shape;131;p23">
            <a:extLst>
              <a:ext uri="{FF2B5EF4-FFF2-40B4-BE49-F238E27FC236}">
                <a16:creationId xmlns:a16="http://schemas.microsoft.com/office/drawing/2014/main" id="{F08F834B-17C1-4C20-A092-0862547B9CF5}"/>
              </a:ext>
            </a:extLst>
          </p:cNvPr>
          <p:cNvPicPr preferRelativeResize="0"/>
          <p:nvPr/>
        </p:nvPicPr>
        <p:blipFill>
          <a:blip r:embed="rId4"/>
          <a:srcRect l="31437" r="31437"/>
          <a:stretch/>
        </p:blipFill>
        <p:spPr>
          <a:xfrm>
            <a:off x="5841677" y="1307077"/>
            <a:ext cx="2079777" cy="3151096"/>
          </a:xfrm>
          <a:prstGeom prst="rect">
            <a:avLst/>
          </a:prstGeom>
          <a:noFill/>
          <a:ln w="19050" cap="flat" cmpd="sng">
            <a:solidFill>
              <a:srgbClr val="999999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DEFE896A-F549-41D1-BE52-F9CB38C51806}"/>
              </a:ext>
            </a:extLst>
          </p:cNvPr>
          <p:cNvSpPr/>
          <p:nvPr/>
        </p:nvSpPr>
        <p:spPr>
          <a:xfrm>
            <a:off x="6900375" y="2819028"/>
            <a:ext cx="379141" cy="312234"/>
          </a:xfrm>
          <a:prstGeom prst="roundRect">
            <a:avLst/>
          </a:prstGeom>
          <a:noFill/>
          <a:ln>
            <a:solidFill>
              <a:srgbClr val="2CF0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41484017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2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68575" tIns="68575" rIns="68575" bIns="685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NZ" dirty="0"/>
              <a:t>Using Solo for </a:t>
            </a:r>
            <a:r>
              <a:rPr lang="en-NZ" dirty="0" err="1"/>
              <a:t>SoloWatch</a:t>
            </a:r>
            <a:endParaRPr dirty="0"/>
          </a:p>
        </p:txBody>
      </p:sp>
      <p:sp>
        <p:nvSpPr>
          <p:cNvPr id="129" name="Google Shape;129;p23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NZ" dirty="0">
                <a:latin typeface="+mn-lt"/>
              </a:rPr>
              <a:t>If you see a timer counting up from the point when the Session was started, rather than counting down, you don’t need to check-in.</a:t>
            </a:r>
          </a:p>
        </p:txBody>
      </p:sp>
      <p:sp>
        <p:nvSpPr>
          <p:cNvPr id="130" name="Google Shape;130;p23"/>
          <p:cNvSpPr txBox="1">
            <a:spLocks noGrp="1"/>
          </p:cNvSpPr>
          <p:nvPr>
            <p:ph type="title" idx="2"/>
          </p:nvPr>
        </p:nvSpPr>
        <p:spPr>
          <a:prstGeom prst="rect">
            <a:avLst/>
          </a:prstGeom>
        </p:spPr>
        <p:txBody>
          <a:bodyPr spcFirstLastPara="1" wrap="square" lIns="68575" tIns="68575" rIns="68575" bIns="685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NZ" dirty="0"/>
              <a:t>Checking-in (cont.)</a:t>
            </a:r>
            <a:endParaRPr dirty="0"/>
          </a:p>
        </p:txBody>
      </p:sp>
      <p:pic>
        <p:nvPicPr>
          <p:cNvPr id="10" name="Google Shape;131;p23">
            <a:extLst>
              <a:ext uri="{FF2B5EF4-FFF2-40B4-BE49-F238E27FC236}">
                <a16:creationId xmlns:a16="http://schemas.microsoft.com/office/drawing/2014/main" id="{8ABA8D94-99ED-460D-AAE4-F610432847A1}"/>
              </a:ext>
            </a:extLst>
          </p:cNvPr>
          <p:cNvPicPr preferRelativeResize="0"/>
          <p:nvPr/>
        </p:nvPicPr>
        <p:blipFill>
          <a:blip r:embed="rId3"/>
          <a:srcRect/>
          <a:stretch/>
        </p:blipFill>
        <p:spPr>
          <a:xfrm>
            <a:off x="3415676" y="1307077"/>
            <a:ext cx="5601948" cy="3151095"/>
          </a:xfrm>
          <a:prstGeom prst="rect">
            <a:avLst/>
          </a:prstGeom>
          <a:noFill/>
          <a:ln w="19050" cap="flat" cmpd="sng">
            <a:solidFill>
              <a:srgbClr val="999999"/>
            </a:solidFill>
            <a:prstDash val="solid"/>
            <a:round/>
            <a:headEnd type="none" w="sm" len="sm"/>
            <a:tailEnd type="none" w="sm" len="sm"/>
          </a:ln>
        </p:spPr>
      </p:pic>
    </p:spTree>
    <p:extLst>
      <p:ext uri="{BB962C8B-B14F-4D97-AF65-F5344CB8AC3E}">
        <p14:creationId xmlns:p14="http://schemas.microsoft.com/office/powerpoint/2010/main" val="7921666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2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68575" tIns="68575" rIns="68575" bIns="685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NZ" dirty="0"/>
              <a:t>Using Solo for </a:t>
            </a:r>
            <a:r>
              <a:rPr lang="en-NZ" dirty="0" err="1"/>
              <a:t>SoloWatch</a:t>
            </a:r>
            <a:endParaRPr dirty="0"/>
          </a:p>
        </p:txBody>
      </p:sp>
      <p:sp>
        <p:nvSpPr>
          <p:cNvPr id="129" name="Google Shape;129;p23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NZ" dirty="0">
                <a:latin typeface="+mn-lt"/>
              </a:rPr>
              <a:t>For privacy during personal appointments or breaks, your Solo session can be paused whenever you like. Simply </a:t>
            </a:r>
            <a:r>
              <a:rPr lang="en-NZ" b="1" dirty="0">
                <a:latin typeface="+mn-lt"/>
              </a:rPr>
              <a:t>tap</a:t>
            </a:r>
            <a:r>
              <a:rPr lang="en-NZ" dirty="0">
                <a:latin typeface="+mn-lt"/>
              </a:rPr>
              <a:t> the ‘</a:t>
            </a:r>
            <a:r>
              <a:rPr lang="en-NZ" i="1" dirty="0">
                <a:latin typeface="+mn-lt"/>
              </a:rPr>
              <a:t>Pause</a:t>
            </a:r>
            <a:r>
              <a:rPr lang="en-NZ" dirty="0">
                <a:latin typeface="+mn-lt"/>
              </a:rPr>
              <a:t>’ icon.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NZ" dirty="0">
              <a:latin typeface="+mn-lt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NZ" dirty="0">
                <a:latin typeface="+mn-lt"/>
              </a:rPr>
              <a:t>While paused, Solo will not require any check-ins and your Organisation will not be able to view your location.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NZ" dirty="0">
              <a:latin typeface="+mn-lt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NZ" b="1" dirty="0">
                <a:latin typeface="+mn-lt"/>
              </a:rPr>
              <a:t>Tap</a:t>
            </a:r>
            <a:r>
              <a:rPr lang="en-NZ" dirty="0">
                <a:latin typeface="+mn-lt"/>
              </a:rPr>
              <a:t> the ‘</a:t>
            </a:r>
            <a:r>
              <a:rPr lang="en-NZ" i="1" dirty="0">
                <a:latin typeface="+mn-lt"/>
              </a:rPr>
              <a:t>Resume</a:t>
            </a:r>
            <a:r>
              <a:rPr lang="en-NZ" dirty="0">
                <a:latin typeface="+mn-lt"/>
              </a:rPr>
              <a:t>’ icon when you’re ready to resume the Session.</a:t>
            </a:r>
          </a:p>
        </p:txBody>
      </p:sp>
      <p:sp>
        <p:nvSpPr>
          <p:cNvPr id="130" name="Google Shape;130;p23"/>
          <p:cNvSpPr txBox="1">
            <a:spLocks noGrp="1"/>
          </p:cNvSpPr>
          <p:nvPr>
            <p:ph type="title" idx="2"/>
          </p:nvPr>
        </p:nvSpPr>
        <p:spPr>
          <a:prstGeom prst="rect">
            <a:avLst/>
          </a:prstGeom>
        </p:spPr>
        <p:txBody>
          <a:bodyPr spcFirstLastPara="1" wrap="square" lIns="68575" tIns="68575" rIns="68575" bIns="685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NZ" dirty="0"/>
              <a:t>Pausing a Session</a:t>
            </a:r>
            <a:endParaRPr dirty="0"/>
          </a:p>
        </p:txBody>
      </p:sp>
      <p:pic>
        <p:nvPicPr>
          <p:cNvPr id="6" name="Google Shape;131;p23">
            <a:extLst>
              <a:ext uri="{FF2B5EF4-FFF2-40B4-BE49-F238E27FC236}">
                <a16:creationId xmlns:a16="http://schemas.microsoft.com/office/drawing/2014/main" id="{39860A42-ADEE-4701-85F8-D6D0AA4A9CDF}"/>
              </a:ext>
            </a:extLst>
          </p:cNvPr>
          <p:cNvPicPr preferRelativeResize="0"/>
          <p:nvPr/>
        </p:nvPicPr>
        <p:blipFill>
          <a:blip r:embed="rId3"/>
          <a:srcRect l="31437" r="31437"/>
          <a:stretch/>
        </p:blipFill>
        <p:spPr>
          <a:xfrm>
            <a:off x="3415676" y="1307077"/>
            <a:ext cx="2079777" cy="3151096"/>
          </a:xfrm>
          <a:prstGeom prst="rect">
            <a:avLst/>
          </a:prstGeom>
          <a:noFill/>
          <a:ln w="19050" cap="flat" cmpd="sng">
            <a:solidFill>
              <a:srgbClr val="999999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7" name="Google Shape;131;p23">
            <a:extLst>
              <a:ext uri="{FF2B5EF4-FFF2-40B4-BE49-F238E27FC236}">
                <a16:creationId xmlns:a16="http://schemas.microsoft.com/office/drawing/2014/main" id="{CAE36238-6809-473B-860A-D8D19FF0AA6F}"/>
              </a:ext>
            </a:extLst>
          </p:cNvPr>
          <p:cNvPicPr preferRelativeResize="0"/>
          <p:nvPr/>
        </p:nvPicPr>
        <p:blipFill>
          <a:blip r:embed="rId4"/>
          <a:srcRect l="31437" r="31437"/>
          <a:stretch/>
        </p:blipFill>
        <p:spPr>
          <a:xfrm>
            <a:off x="5841677" y="1307077"/>
            <a:ext cx="2079777" cy="3151096"/>
          </a:xfrm>
          <a:prstGeom prst="rect">
            <a:avLst/>
          </a:prstGeom>
          <a:noFill/>
          <a:ln w="19050" cap="flat" cmpd="sng">
            <a:solidFill>
              <a:srgbClr val="999999"/>
            </a:solidFill>
            <a:prstDash val="solid"/>
            <a:round/>
            <a:headEnd type="none" w="sm" len="sm"/>
            <a:tailEnd type="none" w="sm" len="sm"/>
          </a:ln>
        </p:spPr>
      </p:pic>
    </p:spTree>
    <p:extLst>
      <p:ext uri="{BB962C8B-B14F-4D97-AF65-F5344CB8AC3E}">
        <p14:creationId xmlns:p14="http://schemas.microsoft.com/office/powerpoint/2010/main" val="9925155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2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68575" tIns="68575" rIns="68575" bIns="685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NZ" dirty="0"/>
              <a:t>Using Solo for </a:t>
            </a:r>
            <a:r>
              <a:rPr lang="en-NZ" dirty="0" err="1"/>
              <a:t>SoloWatch</a:t>
            </a:r>
            <a:endParaRPr dirty="0"/>
          </a:p>
        </p:txBody>
      </p:sp>
      <p:sp>
        <p:nvSpPr>
          <p:cNvPr id="129" name="Google Shape;129;p23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NZ" dirty="0">
                <a:latin typeface="+mn-lt"/>
              </a:rPr>
              <a:t>You may receive messages from your Organisation via Solo. Your Organisation may send messages to you individually, or to you as part of a group, and may be triggered either manually by your monitoring team, or automatically based on your location.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NZ" dirty="0">
              <a:latin typeface="+mn-lt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NZ" dirty="0">
                <a:latin typeface="+mn-lt"/>
              </a:rPr>
              <a:t>When this happens, you will receive a push notification with a preview of the message.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NZ" dirty="0">
              <a:latin typeface="+mn-lt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NZ" dirty="0">
                <a:latin typeface="+mn-lt"/>
              </a:rPr>
              <a:t>You may view the entire message by </a:t>
            </a:r>
            <a:r>
              <a:rPr lang="en-NZ" b="1" dirty="0">
                <a:latin typeface="+mn-lt"/>
              </a:rPr>
              <a:t>tapping</a:t>
            </a:r>
            <a:r>
              <a:rPr lang="en-NZ" dirty="0">
                <a:latin typeface="+mn-lt"/>
              </a:rPr>
              <a:t> the ‘</a:t>
            </a:r>
            <a:r>
              <a:rPr lang="en-NZ" i="1" dirty="0">
                <a:latin typeface="+mn-lt"/>
              </a:rPr>
              <a:t>Messages</a:t>
            </a:r>
            <a:r>
              <a:rPr lang="en-NZ" dirty="0">
                <a:latin typeface="+mn-lt"/>
              </a:rPr>
              <a:t>’ icon. Once read, ensure that you ‘</a:t>
            </a:r>
            <a:r>
              <a:rPr lang="en-NZ" i="1" dirty="0">
                <a:latin typeface="+mn-lt"/>
              </a:rPr>
              <a:t>Acknowledge</a:t>
            </a:r>
            <a:r>
              <a:rPr lang="en-NZ" dirty="0">
                <a:latin typeface="+mn-lt"/>
              </a:rPr>
              <a:t>’ the message so that your Organisation knows you’ve read and understood it.</a:t>
            </a:r>
          </a:p>
        </p:txBody>
      </p:sp>
      <p:sp>
        <p:nvSpPr>
          <p:cNvPr id="130" name="Google Shape;130;p23"/>
          <p:cNvSpPr txBox="1">
            <a:spLocks noGrp="1"/>
          </p:cNvSpPr>
          <p:nvPr>
            <p:ph type="title" idx="2"/>
          </p:nvPr>
        </p:nvSpPr>
        <p:spPr>
          <a:prstGeom prst="rect">
            <a:avLst/>
          </a:prstGeom>
        </p:spPr>
        <p:txBody>
          <a:bodyPr spcFirstLastPara="1" wrap="square" lIns="68575" tIns="68575" rIns="68575" bIns="685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NZ" dirty="0"/>
              <a:t>Messages</a:t>
            </a:r>
            <a:endParaRPr dirty="0"/>
          </a:p>
        </p:txBody>
      </p:sp>
      <p:pic>
        <p:nvPicPr>
          <p:cNvPr id="6" name="Google Shape;131;p23">
            <a:extLst>
              <a:ext uri="{FF2B5EF4-FFF2-40B4-BE49-F238E27FC236}">
                <a16:creationId xmlns:a16="http://schemas.microsoft.com/office/drawing/2014/main" id="{39860A42-ADEE-4701-85F8-D6D0AA4A9CDF}"/>
              </a:ext>
            </a:extLst>
          </p:cNvPr>
          <p:cNvPicPr preferRelativeResize="0"/>
          <p:nvPr/>
        </p:nvPicPr>
        <p:blipFill rotWithShape="1">
          <a:blip r:embed="rId3"/>
          <a:srcRect l="36135" t="282" r="35500" b="-282"/>
          <a:stretch/>
        </p:blipFill>
        <p:spPr>
          <a:xfrm>
            <a:off x="3415676" y="1307077"/>
            <a:ext cx="1588991" cy="3151096"/>
          </a:xfrm>
          <a:prstGeom prst="rect">
            <a:avLst/>
          </a:prstGeom>
          <a:noFill/>
          <a:ln w="19050" cap="flat" cmpd="sng">
            <a:solidFill>
              <a:srgbClr val="999999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7" name="Google Shape;131;p23">
            <a:extLst>
              <a:ext uri="{FF2B5EF4-FFF2-40B4-BE49-F238E27FC236}">
                <a16:creationId xmlns:a16="http://schemas.microsoft.com/office/drawing/2014/main" id="{CAE36238-6809-473B-860A-D8D19FF0AA6F}"/>
              </a:ext>
            </a:extLst>
          </p:cNvPr>
          <p:cNvPicPr preferRelativeResize="0"/>
          <p:nvPr/>
        </p:nvPicPr>
        <p:blipFill rotWithShape="1">
          <a:blip r:embed="rId4"/>
          <a:srcRect l="35791" r="35844"/>
          <a:stretch/>
        </p:blipFill>
        <p:spPr>
          <a:xfrm>
            <a:off x="5176249" y="1298200"/>
            <a:ext cx="1588992" cy="3151096"/>
          </a:xfrm>
          <a:prstGeom prst="rect">
            <a:avLst/>
          </a:prstGeom>
          <a:noFill/>
          <a:ln w="19050" cap="flat" cmpd="sng">
            <a:solidFill>
              <a:srgbClr val="999999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8" name="Google Shape;131;p23">
            <a:extLst>
              <a:ext uri="{FF2B5EF4-FFF2-40B4-BE49-F238E27FC236}">
                <a16:creationId xmlns:a16="http://schemas.microsoft.com/office/drawing/2014/main" id="{74687034-13A4-4EBA-AE9A-A0EE665AC03E}"/>
              </a:ext>
            </a:extLst>
          </p:cNvPr>
          <p:cNvPicPr preferRelativeResize="0"/>
          <p:nvPr/>
        </p:nvPicPr>
        <p:blipFill>
          <a:blip r:embed="rId5"/>
          <a:srcRect l="35818" r="35818"/>
          <a:stretch/>
        </p:blipFill>
        <p:spPr>
          <a:xfrm>
            <a:off x="6941334" y="1298200"/>
            <a:ext cx="1588992" cy="3151096"/>
          </a:xfrm>
          <a:prstGeom prst="rect">
            <a:avLst/>
          </a:prstGeom>
          <a:noFill/>
          <a:ln w="19050" cap="flat" cmpd="sng">
            <a:solidFill>
              <a:srgbClr val="999999"/>
            </a:solidFill>
            <a:prstDash val="solid"/>
            <a:round/>
            <a:headEnd type="none" w="sm" len="sm"/>
            <a:tailEnd type="none" w="sm" len="sm"/>
          </a:ln>
        </p:spPr>
      </p:pic>
    </p:spTree>
    <p:extLst>
      <p:ext uri="{BB962C8B-B14F-4D97-AF65-F5344CB8AC3E}">
        <p14:creationId xmlns:p14="http://schemas.microsoft.com/office/powerpoint/2010/main" val="5805205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2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68575" tIns="68575" rIns="68575" bIns="685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NZ" dirty="0"/>
              <a:t>Using Solo for </a:t>
            </a:r>
            <a:r>
              <a:rPr lang="en-NZ" dirty="0" err="1"/>
              <a:t>SoloWatch</a:t>
            </a:r>
            <a:endParaRPr dirty="0"/>
          </a:p>
        </p:txBody>
      </p:sp>
      <p:sp>
        <p:nvSpPr>
          <p:cNvPr id="129" name="Google Shape;129;p23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NZ" dirty="0">
                <a:latin typeface="+mn-lt"/>
              </a:rPr>
              <a:t>If you’re in danger and you need help from your Organisation, either double-press the red button on the side of the watch, or tap the ‘Alert’ button on-screen. Note that if the button is greyed-out, your Organisation may have disabled the Alerts feature, either for the selected profile or across the board.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NZ" dirty="0">
              <a:latin typeface="+mn-lt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NZ" dirty="0">
                <a:latin typeface="+mn-lt"/>
              </a:rPr>
              <a:t>A five-second countdown will commence, allowing time to cancel if you raised the alert in error.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NZ" dirty="0">
              <a:latin typeface="+mn-lt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NZ" dirty="0">
                <a:latin typeface="+mn-lt"/>
              </a:rPr>
              <a:t>Once raised, your Organisation will be notified and will be provided with your current location.</a:t>
            </a:r>
          </a:p>
        </p:txBody>
      </p:sp>
      <p:sp>
        <p:nvSpPr>
          <p:cNvPr id="130" name="Google Shape;130;p23"/>
          <p:cNvSpPr txBox="1">
            <a:spLocks noGrp="1"/>
          </p:cNvSpPr>
          <p:nvPr>
            <p:ph type="title" idx="2"/>
          </p:nvPr>
        </p:nvSpPr>
        <p:spPr>
          <a:prstGeom prst="rect">
            <a:avLst/>
          </a:prstGeom>
        </p:spPr>
        <p:txBody>
          <a:bodyPr spcFirstLastPara="1" wrap="square" lIns="68575" tIns="68575" rIns="68575" bIns="685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NZ" dirty="0"/>
              <a:t>Raising an Alert</a:t>
            </a:r>
            <a:endParaRPr dirty="0"/>
          </a:p>
        </p:txBody>
      </p:sp>
      <p:pic>
        <p:nvPicPr>
          <p:cNvPr id="9" name="Google Shape;131;p23">
            <a:extLst>
              <a:ext uri="{FF2B5EF4-FFF2-40B4-BE49-F238E27FC236}">
                <a16:creationId xmlns:a16="http://schemas.microsoft.com/office/drawing/2014/main" id="{8BE13CB4-D19F-44DD-B521-46D13E29A51A}"/>
              </a:ext>
            </a:extLst>
          </p:cNvPr>
          <p:cNvPicPr preferRelativeResize="0"/>
          <p:nvPr/>
        </p:nvPicPr>
        <p:blipFill>
          <a:blip r:embed="rId3"/>
          <a:srcRect l="31437" r="31437"/>
          <a:stretch/>
        </p:blipFill>
        <p:spPr>
          <a:xfrm>
            <a:off x="3415676" y="1307077"/>
            <a:ext cx="2079777" cy="3151096"/>
          </a:xfrm>
          <a:prstGeom prst="rect">
            <a:avLst/>
          </a:prstGeom>
          <a:noFill/>
          <a:ln w="19050" cap="flat" cmpd="sng">
            <a:solidFill>
              <a:srgbClr val="999999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0" name="Google Shape;131;p23">
            <a:extLst>
              <a:ext uri="{FF2B5EF4-FFF2-40B4-BE49-F238E27FC236}">
                <a16:creationId xmlns:a16="http://schemas.microsoft.com/office/drawing/2014/main" id="{D434C1C6-E5AD-4DDB-AA36-9CB5B755B0F8}"/>
              </a:ext>
            </a:extLst>
          </p:cNvPr>
          <p:cNvPicPr preferRelativeResize="0"/>
          <p:nvPr/>
        </p:nvPicPr>
        <p:blipFill>
          <a:blip r:embed="rId4"/>
          <a:srcRect l="31437" r="31437"/>
          <a:stretch/>
        </p:blipFill>
        <p:spPr>
          <a:xfrm>
            <a:off x="5841677" y="1307077"/>
            <a:ext cx="2079777" cy="3151096"/>
          </a:xfrm>
          <a:prstGeom prst="rect">
            <a:avLst/>
          </a:prstGeom>
          <a:noFill/>
          <a:ln w="19050" cap="flat" cmpd="sng">
            <a:solidFill>
              <a:srgbClr val="999999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CF6A8E4A-D889-4CD5-B517-BED24D7F5CFE}"/>
              </a:ext>
            </a:extLst>
          </p:cNvPr>
          <p:cNvSpPr/>
          <p:nvPr/>
        </p:nvSpPr>
        <p:spPr>
          <a:xfrm>
            <a:off x="4055952" y="2820154"/>
            <a:ext cx="393826" cy="316872"/>
          </a:xfrm>
          <a:prstGeom prst="roundRect">
            <a:avLst/>
          </a:prstGeom>
          <a:noFill/>
          <a:ln>
            <a:solidFill>
              <a:srgbClr val="2CF0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334217800"/>
      </p:ext>
    </p:extLst>
  </p:cSld>
  <p:clrMapOvr>
    <a:masterClrMapping/>
  </p:clrMapOvr>
</p:sld>
</file>

<file path=ppt/theme/theme1.xml><?xml version="1.0" encoding="utf-8"?>
<a:theme xmlns:a="http://schemas.openxmlformats.org/drawingml/2006/main" name="Vault Knowledge Bas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1">
      <a:majorFont>
        <a:latin typeface="Raleway"/>
        <a:ea typeface=""/>
        <a:cs typeface=""/>
      </a:majorFont>
      <a:minorFont>
        <a:latin typeface="Raleway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amstra KB Template.potx" id="{B373BE78-7930-4465-B1CF-EB7A07451BE9}" vid="{B85FD0EF-5D39-459F-B647-4E0222D09FFA}"/>
    </a:ext>
  </a:extLst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Damstra KB Template</Template>
  <TotalTime>49</TotalTime>
  <Words>931</Words>
  <Application>Microsoft Office PowerPoint</Application>
  <PresentationFormat>On-screen Show (16:9)</PresentationFormat>
  <Paragraphs>80</Paragraphs>
  <Slides>14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9" baseType="lpstr">
      <vt:lpstr>Arial</vt:lpstr>
      <vt:lpstr>Calibri</vt:lpstr>
      <vt:lpstr>Muli</vt:lpstr>
      <vt:lpstr>Raleway</vt:lpstr>
      <vt:lpstr>Vault Knowledge Base</vt:lpstr>
      <vt:lpstr>Using Solo</vt:lpstr>
      <vt:lpstr>PowerPoint Presentation</vt:lpstr>
      <vt:lpstr>Using Solo for SoloWatch</vt:lpstr>
      <vt:lpstr>Using Solo for SoloWatch</vt:lpstr>
      <vt:lpstr>Using Solo for SoloWatch</vt:lpstr>
      <vt:lpstr>Using Solo for SoloWatch</vt:lpstr>
      <vt:lpstr>Using Solo for SoloWatch</vt:lpstr>
      <vt:lpstr>Using Solo for SoloWatch</vt:lpstr>
      <vt:lpstr>Using Solo for SoloWatch</vt:lpstr>
      <vt:lpstr>Using Solo for SoloWatch</vt:lpstr>
      <vt:lpstr>Using Solo for SoloWatch</vt:lpstr>
      <vt:lpstr>Using Solo for SoloWatch</vt:lpstr>
      <vt:lpstr>Using Solo for SoloWatch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Using Solo</dc:title>
  <dc:creator>Steve Lawrence</dc:creator>
  <cp:lastModifiedBy>Steve Lawrence</cp:lastModifiedBy>
  <cp:revision>5</cp:revision>
  <dcterms:created xsi:type="dcterms:W3CDTF">2021-05-10T02:24:02Z</dcterms:created>
  <dcterms:modified xsi:type="dcterms:W3CDTF">2021-05-10T03:13:45Z</dcterms:modified>
</cp:coreProperties>
</file>