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3" r:id="rId2"/>
  </p:sldMasterIdLst>
  <p:notesMasterIdLst>
    <p:notesMasterId r:id="rId10"/>
  </p:notesMasterIdLst>
  <p:sldIdLst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uli" panose="00000500000000000000" pitchFamily="2" charset="0"/>
      <p:regular r:id="rId15"/>
      <p:bold r:id="rId16"/>
      <p:italic r:id="rId17"/>
      <p:boldItalic r:id="rId18"/>
    </p:embeddedFont>
    <p:embeddedFont>
      <p:font typeface="Raleway" pitchFamily="2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3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549850" y="3558275"/>
            <a:ext cx="34047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293FF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2"/>
          </p:nvPr>
        </p:nvSpPr>
        <p:spPr>
          <a:xfrm>
            <a:off x="6001875" y="3558275"/>
            <a:ext cx="15726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62653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15;p22">
            <a:extLst>
              <a:ext uri="{FF2B5EF4-FFF2-40B4-BE49-F238E27FC236}">
                <a16:creationId xmlns:a16="http://schemas.microsoft.com/office/drawing/2014/main" id="{2864CFB2-0B5E-4C01-8052-BBFA6DFD8637}"/>
              </a:ext>
            </a:extLst>
          </p:cNvPr>
          <p:cNvGrpSpPr/>
          <p:nvPr/>
        </p:nvGrpSpPr>
        <p:grpSpPr>
          <a:xfrm>
            <a:off x="-725" y="0"/>
            <a:ext cx="1685239" cy="748879"/>
            <a:chOff x="-725" y="0"/>
            <a:chExt cx="9144000" cy="5143397"/>
          </a:xfrm>
          <a:solidFill>
            <a:srgbClr val="001928"/>
          </a:solidFill>
        </p:grpSpPr>
        <p:sp>
          <p:nvSpPr>
            <p:cNvPr id="9" name="Google Shape;116;p22">
              <a:extLst>
                <a:ext uri="{FF2B5EF4-FFF2-40B4-BE49-F238E27FC236}">
                  <a16:creationId xmlns:a16="http://schemas.microsoft.com/office/drawing/2014/main" id="{53D715AD-37F4-4002-9DB5-8028CDA392C6}"/>
                </a:ext>
              </a:extLst>
            </p:cNvPr>
            <p:cNvSpPr/>
            <p:nvPr/>
          </p:nvSpPr>
          <p:spPr>
            <a:xfrm>
              <a:off x="-725" y="1539225"/>
              <a:ext cx="4019400" cy="1427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7;p22">
              <a:extLst>
                <a:ext uri="{FF2B5EF4-FFF2-40B4-BE49-F238E27FC236}">
                  <a16:creationId xmlns:a16="http://schemas.microsoft.com/office/drawing/2014/main" id="{C9BBADB1-57A4-44E3-8806-373B67C3B356}"/>
                </a:ext>
              </a:extLst>
            </p:cNvPr>
            <p:cNvSpPr/>
            <p:nvPr/>
          </p:nvSpPr>
          <p:spPr>
            <a:xfrm rot="-5400000" flipH="1">
              <a:off x="3745675" y="-3745584"/>
              <a:ext cx="1651200" cy="914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;p22">
              <a:extLst>
                <a:ext uri="{FF2B5EF4-FFF2-40B4-BE49-F238E27FC236}">
                  <a16:creationId xmlns:a16="http://schemas.microsoft.com/office/drawing/2014/main" id="{5588D27C-1F10-494D-B182-4997D0CBAC9C}"/>
                </a:ext>
              </a:extLst>
            </p:cNvPr>
            <p:cNvSpPr/>
            <p:nvPr/>
          </p:nvSpPr>
          <p:spPr>
            <a:xfrm rot="-5400000" flipH="1">
              <a:off x="2058625" y="-2059350"/>
              <a:ext cx="5025300" cy="9144000"/>
            </a:xfrm>
            <a:prstGeom prst="parallelogram">
              <a:avLst>
                <a:gd name="adj" fmla="val 56466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19;p22">
              <a:extLst>
                <a:ext uri="{FF2B5EF4-FFF2-40B4-BE49-F238E27FC236}">
                  <a16:creationId xmlns:a16="http://schemas.microsoft.com/office/drawing/2014/main" id="{8F42FC89-4FB7-407E-B4E2-85398AAC6662}"/>
                </a:ext>
              </a:extLst>
            </p:cNvPr>
            <p:cNvSpPr/>
            <p:nvPr/>
          </p:nvSpPr>
          <p:spPr>
            <a:xfrm rot="-5400000" flipH="1">
              <a:off x="3042050" y="-956953"/>
              <a:ext cx="3060000" cy="9140700"/>
            </a:xfrm>
            <a:prstGeom prst="parallelogram">
              <a:avLst>
                <a:gd name="adj" fmla="val 94559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20;p22">
            <a:extLst>
              <a:ext uri="{FF2B5EF4-FFF2-40B4-BE49-F238E27FC236}">
                <a16:creationId xmlns:a16="http://schemas.microsoft.com/office/drawing/2014/main" id="{A284CD9C-6B41-4793-9273-1F75292661BF}"/>
              </a:ext>
            </a:extLst>
          </p:cNvPr>
          <p:cNvSpPr txBox="1"/>
          <p:nvPr/>
        </p:nvSpPr>
        <p:spPr>
          <a:xfrm>
            <a:off x="0" y="860350"/>
            <a:ext cx="91440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presentation document has been prepared by Damstra Technology Limited (“Damstra") and is intended for off line demonstration, presentation and educational purposes.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The information is not version controlled and as such is subject to change without notice.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Damstra does not accept any responsibility or obligation to inform users of this presentation of such changes.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includes any copies of this presentation taken and modified outside of the Damstra domain.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" name="Google Shape;121;p22">
            <a:extLst>
              <a:ext uri="{FF2B5EF4-FFF2-40B4-BE49-F238E27FC236}">
                <a16:creationId xmlns:a16="http://schemas.microsoft.com/office/drawing/2014/main" id="{2BFE6512-BB86-4235-A0D0-45224BBCC9CE}"/>
              </a:ext>
            </a:extLst>
          </p:cNvPr>
          <p:cNvSpPr txBox="1"/>
          <p:nvPr/>
        </p:nvSpPr>
        <p:spPr>
          <a:xfrm>
            <a:off x="25057" y="797450"/>
            <a:ext cx="27351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[DISCLAIMER] </a:t>
            </a:r>
            <a:endParaRPr sz="11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5" name="Google Shape;122;p22">
            <a:extLst>
              <a:ext uri="{FF2B5EF4-FFF2-40B4-BE49-F238E27FC236}">
                <a16:creationId xmlns:a16="http://schemas.microsoft.com/office/drawing/2014/main" id="{FA97F657-F4B3-458E-968A-9E6DEE63F174}"/>
              </a:ext>
            </a:extLst>
          </p:cNvPr>
          <p:cNvCxnSpPr/>
          <p:nvPr/>
        </p:nvCxnSpPr>
        <p:spPr>
          <a:xfrm>
            <a:off x="81748" y="1084850"/>
            <a:ext cx="1000200" cy="1800"/>
          </a:xfrm>
          <a:prstGeom prst="straightConnector1">
            <a:avLst/>
          </a:prstGeom>
          <a:noFill/>
          <a:ln w="38100" cap="flat" cmpd="sng">
            <a:solidFill>
              <a:srgbClr val="3673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Google Shape;89;p18">
            <a:extLst>
              <a:ext uri="{FF2B5EF4-FFF2-40B4-BE49-F238E27FC236}">
                <a16:creationId xmlns:a16="http://schemas.microsoft.com/office/drawing/2014/main" id="{90ED005A-36B1-446F-9F9F-CAA5DAD21B72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176524" y="175540"/>
            <a:ext cx="1035677" cy="234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2123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Left">
  <p:cSld name="Text on Lef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0" y="0"/>
            <a:ext cx="36072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3607200" y="0"/>
            <a:ext cx="5539800" cy="51435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alphaModFix amt="5000"/>
          </a:blip>
          <a:srcRect t="5577" b="5577"/>
          <a:stretch/>
        </p:blipFill>
        <p:spPr>
          <a:xfrm>
            <a:off x="816191" y="0"/>
            <a:ext cx="517275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3"/>
          <a:srcRect/>
          <a:stretch/>
        </p:blipFill>
        <p:spPr>
          <a:xfrm>
            <a:off x="238124" y="4631447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610150" y="0"/>
            <a:ext cx="55398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38125" y="1298200"/>
            <a:ext cx="3064200" cy="3151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None/>
              <a:defRPr sz="1200">
                <a:solidFill>
                  <a:schemeClr val="bg1"/>
                </a:solidFill>
                <a:latin typeface="+mj-lt"/>
                <a:ea typeface="Muli"/>
                <a:cs typeface="Muli"/>
                <a:sym typeface="Muli"/>
              </a:defRPr>
            </a:lvl1pPr>
            <a:lvl2pPr marL="914400" lvl="1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3607200" y="428975"/>
            <a:ext cx="55398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13462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Right">
  <p:cSld name="Text on Righ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5562600" y="0"/>
            <a:ext cx="36072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0" y="0"/>
            <a:ext cx="5565600" cy="51435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alphaModFix amt="5000"/>
          </a:blip>
          <a:srcRect t="5577" b="5577"/>
          <a:stretch/>
        </p:blipFill>
        <p:spPr>
          <a:xfrm>
            <a:off x="3161416" y="0"/>
            <a:ext cx="517275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3"/>
          <a:srcRect/>
          <a:stretch/>
        </p:blipFill>
        <p:spPr>
          <a:xfrm>
            <a:off x="7934324" y="4631447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55656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5800750" y="1298200"/>
            <a:ext cx="3169200" cy="3151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None/>
              <a:defRPr sz="1200">
                <a:solidFill>
                  <a:schemeClr val="bg1"/>
                </a:solidFill>
                <a:latin typeface="Raleway" pitchFamily="2" charset="0"/>
                <a:ea typeface="Raleway" pitchFamily="2" charset="0"/>
                <a:cs typeface="Raleway" pitchFamily="2" charset="0"/>
                <a:sym typeface="Muli"/>
              </a:defRPr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2"/>
          </p:nvPr>
        </p:nvSpPr>
        <p:spPr>
          <a:xfrm>
            <a:off x="0" y="390175"/>
            <a:ext cx="55656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7671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0" y="4268825"/>
            <a:ext cx="9144000" cy="8748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3000" y="0"/>
            <a:ext cx="9144000" cy="42687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2">
            <a:alphaModFix amt="20000"/>
          </a:blip>
          <a:srcRect t="5577" b="5577"/>
          <a:stretch/>
        </p:blipFill>
        <p:spPr>
          <a:xfrm>
            <a:off x="-22000" y="0"/>
            <a:ext cx="4292977" cy="426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7734249" y="4512009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296950" y="696400"/>
            <a:ext cx="2908200" cy="3151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marL="0" lvl="0" indent="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2pPr>
            <a:lvl3pPr marL="1371600" lvl="2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2"/>
          </p:nvPr>
        </p:nvSpPr>
        <p:spPr>
          <a:xfrm>
            <a:off x="3000" y="0"/>
            <a:ext cx="3811200" cy="645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 idx="3"/>
          </p:nvPr>
        </p:nvSpPr>
        <p:spPr>
          <a:xfrm>
            <a:off x="3954800" y="0"/>
            <a:ext cx="5189100" cy="645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937218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-9525" y="-9525"/>
            <a:ext cx="91440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2"/>
          <a:srcRect/>
          <a:stretch/>
        </p:blipFill>
        <p:spPr>
          <a:xfrm>
            <a:off x="4002378" y="2052475"/>
            <a:ext cx="1001745" cy="1121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4041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None/>
              <a:defRPr sz="33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"/>
              <a:buChar char="•"/>
              <a:defRPr sz="21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•"/>
              <a:defRPr sz="18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"/>
              <a:buChar char="•"/>
              <a:defRPr sz="15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04124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C17A-3963-4858-B2E3-2D1671D3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Update Worker Contact Details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35186B-839E-43A9-96D2-A5CCE1D8EB6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NZ" dirty="0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137038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05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D616-8D9C-4D8E-BCE1-94DD2B70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dirty="0"/>
              <a:t>Update Worker Contact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F00DA-C8A0-4FDF-862C-8446E1814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b="1" dirty="0">
                <a:latin typeface="+mn-lt"/>
                <a:ea typeface="Roboto"/>
                <a:cs typeface="Roboto"/>
                <a:sym typeface="Roboto"/>
              </a:rPr>
              <a:t>Updating </a:t>
            </a:r>
            <a:r>
              <a:rPr lang="en-NZ" sz="1200" dirty="0">
                <a:latin typeface="+mn-lt"/>
                <a:ea typeface="Roboto"/>
                <a:cs typeface="Roboto"/>
                <a:sym typeface="Roboto"/>
              </a:rPr>
              <a:t>the contact details for an existing Worker is done</a:t>
            </a:r>
            <a:r>
              <a:rPr lang="en-NZ" sz="1200" b="1" dirty="0"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en-NZ" sz="1200" dirty="0">
                <a:latin typeface="+mn-lt"/>
                <a:ea typeface="Roboto"/>
                <a:cs typeface="Roboto"/>
                <a:sym typeface="Roboto"/>
              </a:rPr>
              <a:t>via the Worker’s record in the </a:t>
            </a:r>
            <a:r>
              <a:rPr lang="en-NZ" sz="1200" i="1" dirty="0">
                <a:latin typeface="+mn-lt"/>
                <a:ea typeface="Roboto"/>
                <a:cs typeface="Roboto"/>
                <a:sym typeface="Roboto"/>
              </a:rPr>
              <a:t>Worker Register</a:t>
            </a:r>
            <a:r>
              <a:rPr lang="en-NZ" sz="1200" dirty="0">
                <a:latin typeface="+mn-lt"/>
                <a:ea typeface="Roboto"/>
                <a:cs typeface="Roboto"/>
                <a:sym typeface="Roboto"/>
              </a:rPr>
              <a:t>. This is found under </a:t>
            </a:r>
            <a:r>
              <a:rPr lang="en-NZ" sz="1200" i="1" dirty="0">
                <a:latin typeface="+mn-lt"/>
                <a:ea typeface="Roboto"/>
                <a:cs typeface="Roboto"/>
                <a:sym typeface="Roboto"/>
              </a:rPr>
              <a:t>People </a:t>
            </a:r>
            <a:r>
              <a:rPr lang="en-NZ" sz="1200" dirty="0">
                <a:latin typeface="+mn-lt"/>
                <a:ea typeface="Roboto"/>
                <a:cs typeface="Roboto"/>
                <a:sym typeface="Roboto"/>
              </a:rPr>
              <a:t>in the Menu bar.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B40669-73A7-4393-A94E-5814867CF24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NZ" dirty="0"/>
              <a:t>Worker Register</a:t>
            </a:r>
          </a:p>
        </p:txBody>
      </p:sp>
      <p:pic>
        <p:nvPicPr>
          <p:cNvPr id="5" name="Shape 164">
            <a:extLst>
              <a:ext uri="{FF2B5EF4-FFF2-40B4-BE49-F238E27FC236}">
                <a16:creationId xmlns:a16="http://schemas.microsoft.com/office/drawing/2014/main" id="{23C431DF-1E1B-4730-AB95-90DF2C6B210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15675" y="1307075"/>
            <a:ext cx="5601950" cy="3151100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Shape 165">
            <a:extLst>
              <a:ext uri="{FF2B5EF4-FFF2-40B4-BE49-F238E27FC236}">
                <a16:creationId xmlns:a16="http://schemas.microsoft.com/office/drawing/2014/main" id="{B8F0FBFA-2EA3-4D3E-B96E-FE3067D9611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8174" y="2656525"/>
            <a:ext cx="2738174" cy="1540226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940000" algn="bl" rotWithShape="0">
              <a:srgbClr val="888888"/>
            </a:outerShdw>
          </a:effectLst>
        </p:spPr>
      </p:pic>
      <p:sp>
        <p:nvSpPr>
          <p:cNvPr id="7" name="Shape 166">
            <a:extLst>
              <a:ext uri="{FF2B5EF4-FFF2-40B4-BE49-F238E27FC236}">
                <a16:creationId xmlns:a16="http://schemas.microsoft.com/office/drawing/2014/main" id="{4838B02F-B3EC-4A21-8581-E2D80638322B}"/>
              </a:ext>
            </a:extLst>
          </p:cNvPr>
          <p:cNvSpPr txBox="1"/>
          <p:nvPr/>
        </p:nvSpPr>
        <p:spPr>
          <a:xfrm>
            <a:off x="6560613" y="3928025"/>
            <a:ext cx="15933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284F3"/>
                </a:solidFill>
                <a:latin typeface="Roboto"/>
                <a:ea typeface="Roboto"/>
                <a:cs typeface="Roboto"/>
                <a:sym typeface="Roboto"/>
              </a:rPr>
              <a:t>‘Worker Register’</a:t>
            </a:r>
            <a:endParaRPr sz="1100">
              <a:solidFill>
                <a:srgbClr val="4284F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9519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D616-8D9C-4D8E-BCE1-94DD2B70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dirty="0"/>
              <a:t>Update Worker Contact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F00DA-C8A0-4FDF-862C-8446E1814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1" dirty="0">
                <a:latin typeface="+mn-lt"/>
                <a:ea typeface="Roboto"/>
                <a:cs typeface="Roboto"/>
                <a:sym typeface="Roboto"/>
              </a:rPr>
              <a:t>Locate </a:t>
            </a:r>
            <a:r>
              <a:rPr lang="en-NZ" sz="1200" dirty="0">
                <a:latin typeface="+mn-lt"/>
                <a:ea typeface="Roboto"/>
                <a:cs typeface="Roboto"/>
                <a:sym typeface="Roboto"/>
              </a:rPr>
              <a:t>the Worker whose contact details you wish to update.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NZ" sz="1200" dirty="0">
              <a:latin typeface="+mn-lt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1" dirty="0">
                <a:latin typeface="+mn-lt"/>
                <a:ea typeface="Roboto"/>
                <a:cs typeface="Roboto"/>
                <a:sym typeface="Roboto"/>
              </a:rPr>
              <a:t>Click </a:t>
            </a:r>
            <a:r>
              <a:rPr lang="en-NZ" sz="1200" i="1" dirty="0">
                <a:latin typeface="+mn-lt"/>
                <a:ea typeface="Roboto"/>
                <a:cs typeface="Roboto"/>
                <a:sym typeface="Roboto"/>
              </a:rPr>
              <a:t>’Actions’, </a:t>
            </a:r>
            <a:r>
              <a:rPr lang="en-NZ" sz="1200" dirty="0">
                <a:latin typeface="+mn-lt"/>
                <a:ea typeface="Roboto"/>
                <a:cs typeface="Roboto"/>
                <a:sym typeface="Roboto"/>
              </a:rPr>
              <a:t>then </a:t>
            </a:r>
            <a:r>
              <a:rPr lang="en-NZ" sz="1200" i="1" dirty="0">
                <a:latin typeface="+mn-lt"/>
                <a:ea typeface="Roboto"/>
                <a:cs typeface="Roboto"/>
                <a:sym typeface="Roboto"/>
              </a:rPr>
              <a:t>’Edit’.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B40669-73A7-4393-A94E-5814867CF24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NZ" dirty="0"/>
              <a:t>Edit Worker</a:t>
            </a:r>
          </a:p>
        </p:txBody>
      </p:sp>
      <p:pic>
        <p:nvPicPr>
          <p:cNvPr id="8" name="Shape 180">
            <a:extLst>
              <a:ext uri="{FF2B5EF4-FFF2-40B4-BE49-F238E27FC236}">
                <a16:creationId xmlns:a16="http://schemas.microsoft.com/office/drawing/2014/main" id="{5D178785-33A6-4015-B6FA-170E5EB5C96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5675" y="1307075"/>
            <a:ext cx="5601950" cy="3151100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Shape 181">
            <a:extLst>
              <a:ext uri="{FF2B5EF4-FFF2-40B4-BE49-F238E27FC236}">
                <a16:creationId xmlns:a16="http://schemas.microsoft.com/office/drawing/2014/main" id="{E4D0822B-1F2C-48C8-98AD-47C2EAEBF7A3}"/>
              </a:ext>
            </a:extLst>
          </p:cNvPr>
          <p:cNvSpPr/>
          <p:nvPr/>
        </p:nvSpPr>
        <p:spPr>
          <a:xfrm>
            <a:off x="8614675" y="1887425"/>
            <a:ext cx="223500" cy="86700"/>
          </a:xfrm>
          <a:prstGeom prst="rect">
            <a:avLst/>
          </a:prstGeom>
          <a:noFill/>
          <a:ln w="9525" cap="flat" cmpd="sng">
            <a:solidFill>
              <a:srgbClr val="4284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182">
            <a:extLst>
              <a:ext uri="{FF2B5EF4-FFF2-40B4-BE49-F238E27FC236}">
                <a16:creationId xmlns:a16="http://schemas.microsoft.com/office/drawing/2014/main" id="{C7088347-461B-458F-B5EA-95C2623A97D1}"/>
              </a:ext>
            </a:extLst>
          </p:cNvPr>
          <p:cNvSpPr/>
          <p:nvPr/>
        </p:nvSpPr>
        <p:spPr>
          <a:xfrm>
            <a:off x="8435600" y="2060650"/>
            <a:ext cx="463500" cy="76800"/>
          </a:xfrm>
          <a:prstGeom prst="rect">
            <a:avLst/>
          </a:prstGeom>
          <a:noFill/>
          <a:ln w="9525" cap="flat" cmpd="sng">
            <a:solidFill>
              <a:srgbClr val="4284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98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D616-8D9C-4D8E-BCE1-94DD2B70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dirty="0"/>
              <a:t>Update Worker Contact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F00DA-C8A0-4FDF-862C-8446E1814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200" b="1" dirty="0">
                <a:latin typeface="+mn-lt"/>
                <a:ea typeface="Roboto"/>
                <a:cs typeface="Roboto"/>
                <a:sym typeface="Roboto"/>
              </a:rPr>
              <a:t>Click </a:t>
            </a:r>
            <a:r>
              <a:rPr lang="en-NZ" sz="1200" dirty="0">
                <a:latin typeface="+mn-lt"/>
                <a:ea typeface="Roboto"/>
                <a:cs typeface="Roboto"/>
                <a:sym typeface="Roboto"/>
              </a:rPr>
              <a:t>the </a:t>
            </a:r>
            <a:r>
              <a:rPr lang="en-NZ" sz="1200" i="1" dirty="0">
                <a:latin typeface="+mn-lt"/>
                <a:ea typeface="Roboto"/>
                <a:cs typeface="Roboto"/>
                <a:sym typeface="Roboto"/>
              </a:rPr>
              <a:t>Contact Details</a:t>
            </a:r>
            <a:r>
              <a:rPr lang="en-NZ" sz="1200" dirty="0">
                <a:latin typeface="+mn-lt"/>
                <a:ea typeface="Roboto"/>
                <a:cs typeface="Roboto"/>
                <a:sym typeface="Roboto"/>
              </a:rPr>
              <a:t> tab.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NZ" sz="1200" dirty="0">
                <a:latin typeface="+mn-lt"/>
                <a:ea typeface="Roboto"/>
                <a:cs typeface="Roboto"/>
                <a:sym typeface="Roboto"/>
              </a:rPr>
            </a:br>
            <a:r>
              <a:rPr lang="en-NZ" sz="1200" b="1" dirty="0">
                <a:latin typeface="+mn-lt"/>
                <a:ea typeface="Roboto"/>
                <a:cs typeface="Roboto"/>
                <a:sym typeface="Roboto"/>
              </a:rPr>
              <a:t>Add </a:t>
            </a:r>
            <a:r>
              <a:rPr lang="en-NZ" sz="1200" dirty="0">
                <a:latin typeface="+mn-lt"/>
                <a:ea typeface="Roboto"/>
                <a:cs typeface="Roboto"/>
                <a:sym typeface="Roboto"/>
              </a:rPr>
              <a:t>the new contact details, </a:t>
            </a:r>
            <a:r>
              <a:rPr lang="en-NZ" sz="1200" b="1" dirty="0">
                <a:latin typeface="+mn-lt"/>
                <a:ea typeface="Roboto"/>
                <a:cs typeface="Roboto"/>
                <a:sym typeface="Roboto"/>
              </a:rPr>
              <a:t>over-typing</a:t>
            </a:r>
            <a:r>
              <a:rPr lang="en-NZ" sz="1200" dirty="0">
                <a:latin typeface="+mn-lt"/>
                <a:ea typeface="Roboto"/>
                <a:cs typeface="Roboto"/>
                <a:sym typeface="Roboto"/>
              </a:rPr>
              <a:t> any existing information that may already be there.</a:t>
            </a:r>
            <a:endParaRPr lang="en-NZ" sz="1200" i="1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B40669-73A7-4393-A94E-5814867CF24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NZ" dirty="0"/>
              <a:t>Edit Details</a:t>
            </a:r>
          </a:p>
        </p:txBody>
      </p:sp>
      <p:pic>
        <p:nvPicPr>
          <p:cNvPr id="11" name="Shape 196">
            <a:extLst>
              <a:ext uri="{FF2B5EF4-FFF2-40B4-BE49-F238E27FC236}">
                <a16:creationId xmlns:a16="http://schemas.microsoft.com/office/drawing/2014/main" id="{B32C1CD4-99A8-4077-B3AC-479BF5BDCA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5675" y="1307075"/>
            <a:ext cx="5601950" cy="3151100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" name="Shape 197">
            <a:extLst>
              <a:ext uri="{FF2B5EF4-FFF2-40B4-BE49-F238E27FC236}">
                <a16:creationId xmlns:a16="http://schemas.microsoft.com/office/drawing/2014/main" id="{A75A5691-FEE6-4F18-943B-80DA7F486582}"/>
              </a:ext>
            </a:extLst>
          </p:cNvPr>
          <p:cNvSpPr/>
          <p:nvPr/>
        </p:nvSpPr>
        <p:spPr>
          <a:xfrm>
            <a:off x="5900275" y="1638425"/>
            <a:ext cx="306600" cy="86100"/>
          </a:xfrm>
          <a:prstGeom prst="rect">
            <a:avLst/>
          </a:prstGeom>
          <a:noFill/>
          <a:ln w="9525" cap="flat" cmpd="sng">
            <a:solidFill>
              <a:srgbClr val="4284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7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D616-8D9C-4D8E-BCE1-94DD2B70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2800" dirty="0"/>
              <a:t>Update Worker Contact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F00DA-C8A0-4FDF-862C-8446E1814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300"/>
              </a:spcAft>
              <a:buNone/>
            </a:pPr>
            <a:r>
              <a:rPr lang="en-NZ" sz="1200" dirty="0">
                <a:latin typeface="+mn-lt"/>
                <a:ea typeface="Roboto"/>
                <a:cs typeface="Roboto"/>
                <a:sym typeface="Roboto"/>
              </a:rPr>
              <a:t>Once the required updates are made, </a:t>
            </a:r>
            <a:r>
              <a:rPr lang="en-NZ" sz="1200" b="1" dirty="0">
                <a:latin typeface="+mn-lt"/>
                <a:ea typeface="Roboto"/>
                <a:cs typeface="Roboto"/>
                <a:sym typeface="Roboto"/>
              </a:rPr>
              <a:t>click </a:t>
            </a:r>
            <a:r>
              <a:rPr lang="en-NZ" sz="1200" i="1" dirty="0">
                <a:latin typeface="+mn-lt"/>
                <a:ea typeface="Roboto"/>
                <a:cs typeface="Roboto"/>
                <a:sym typeface="Roboto"/>
              </a:rPr>
              <a:t>’Save’</a:t>
            </a:r>
            <a:r>
              <a:rPr lang="en-NZ" sz="1200" dirty="0">
                <a:latin typeface="+mn-lt"/>
                <a:ea typeface="Roboto"/>
                <a:cs typeface="Roboto"/>
                <a:sym typeface="Roboto"/>
              </a:rPr>
              <a:t> to return to the Worker Register.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B40669-73A7-4393-A94E-5814867CF24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NZ" dirty="0"/>
              <a:t>Save Details</a:t>
            </a:r>
          </a:p>
        </p:txBody>
      </p:sp>
      <p:pic>
        <p:nvPicPr>
          <p:cNvPr id="7" name="Shape 211">
            <a:extLst>
              <a:ext uri="{FF2B5EF4-FFF2-40B4-BE49-F238E27FC236}">
                <a16:creationId xmlns:a16="http://schemas.microsoft.com/office/drawing/2014/main" id="{050353C4-58F7-457F-90E2-86BF8830D62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200" r="28743"/>
          <a:stretch/>
        </p:blipFill>
        <p:spPr>
          <a:xfrm>
            <a:off x="3452475" y="1307175"/>
            <a:ext cx="3135427" cy="2936701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" name="Shape 212">
            <a:extLst>
              <a:ext uri="{FF2B5EF4-FFF2-40B4-BE49-F238E27FC236}">
                <a16:creationId xmlns:a16="http://schemas.microsoft.com/office/drawing/2014/main" id="{B7F946ED-BB1A-4899-A800-6B9A3C66A3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574"/>
          <a:stretch/>
        </p:blipFill>
        <p:spPr>
          <a:xfrm>
            <a:off x="4406799" y="2074575"/>
            <a:ext cx="4616376" cy="2936701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7896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91147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ult Knowledge B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stra KB Template.potx" id="{B373BE78-7930-4465-B1CF-EB7A07451BE9}" vid="{B85FD0EF-5D39-459F-B647-4E0222D09FF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On-screen Show (16:9)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Muli</vt:lpstr>
      <vt:lpstr>Calibri</vt:lpstr>
      <vt:lpstr>Raleway</vt:lpstr>
      <vt:lpstr>Roboto</vt:lpstr>
      <vt:lpstr>Arial</vt:lpstr>
      <vt:lpstr>Simple Light</vt:lpstr>
      <vt:lpstr>Vault Knowledge Base</vt:lpstr>
      <vt:lpstr>Update Worker Contact Details</vt:lpstr>
      <vt:lpstr>PowerPoint Presentation</vt:lpstr>
      <vt:lpstr>Update Worker Contact Details</vt:lpstr>
      <vt:lpstr>Update Worker Contact Details</vt:lpstr>
      <vt:lpstr>Update Worker Contact Details</vt:lpstr>
      <vt:lpstr>Update Worker Contact Details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Worker Contact Details</dc:title>
  <cp:lastModifiedBy>Steve Lawrence</cp:lastModifiedBy>
  <cp:revision>1</cp:revision>
  <dcterms:modified xsi:type="dcterms:W3CDTF">2021-01-26T21:39:35Z</dcterms:modified>
</cp:coreProperties>
</file>