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18"/>
  </p:notes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6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ECA7"/>
    <a:srgbClr val="001928"/>
    <a:srgbClr val="0293FF"/>
    <a:srgbClr val="36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7" autoAdjust="0"/>
    <p:restoredTop sz="96327"/>
  </p:normalViewPr>
  <p:slideViewPr>
    <p:cSldViewPr snapToGrid="0" snapToObjects="1">
      <p:cViewPr varScale="1">
        <p:scale>
          <a:sx n="247" d="100"/>
          <a:sy n="247" d="100"/>
        </p:scale>
        <p:origin x="2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53c07e4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53c07e4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31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9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50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782e5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782e5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44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74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27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96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76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839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CUSTOM_1">
    <p:spTree>
      <p:nvGrpSpPr>
        <p:cNvPr id="1" name="Shape 63"/>
        <p:cNvGrpSpPr/>
        <p:nvPr/>
      </p:nvGrpSpPr>
      <p:grpSpPr>
        <a:xfrm>
          <a:off x="0" y="0"/>
          <a:ext cx="0" cy="0"/>
          <a:chOff x="0" y="0"/>
          <a:chExt cx="0" cy="0"/>
        </a:xfrm>
      </p:grpSpPr>
      <p:pic>
        <p:nvPicPr>
          <p:cNvPr id="64" name="Google Shape;64;p15"/>
          <p:cNvPicPr preferRelativeResize="0"/>
          <p:nvPr/>
        </p:nvPicPr>
        <p:blipFill>
          <a:blip r:embed="rId2"/>
          <a:srcRect/>
          <a:stretch/>
        </p:blipFill>
        <p:spPr>
          <a:xfrm>
            <a:off x="0" y="3"/>
            <a:ext cx="9144000" cy="5143499"/>
          </a:xfrm>
          <a:prstGeom prst="rect">
            <a:avLst/>
          </a:prstGeom>
          <a:noFill/>
          <a:ln>
            <a:noFill/>
          </a:ln>
        </p:spPr>
      </p:pic>
      <p:sp>
        <p:nvSpPr>
          <p:cNvPr id="65" name="Google Shape;65;p15"/>
          <p:cNvSpPr txBox="1">
            <a:spLocks noGrp="1"/>
          </p:cNvSpPr>
          <p:nvPr>
            <p:ph type="title"/>
          </p:nvPr>
        </p:nvSpPr>
        <p:spPr>
          <a:xfrm>
            <a:off x="2549850" y="3558275"/>
            <a:ext cx="34047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rgbClr val="0293FF"/>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
        <p:nvSpPr>
          <p:cNvPr id="66" name="Google Shape;66;p15"/>
          <p:cNvSpPr txBox="1">
            <a:spLocks noGrp="1"/>
          </p:cNvSpPr>
          <p:nvPr>
            <p:ph type="title" idx="2"/>
          </p:nvPr>
        </p:nvSpPr>
        <p:spPr>
          <a:xfrm>
            <a:off x="6001875" y="3558275"/>
            <a:ext cx="15726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chemeClr val="tx1"/>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userDrawn="1">
  <p:cSld name="Disclaimer">
    <p:spTree>
      <p:nvGrpSpPr>
        <p:cNvPr id="1" name="Shape 56"/>
        <p:cNvGrpSpPr/>
        <p:nvPr/>
      </p:nvGrpSpPr>
      <p:grpSpPr>
        <a:xfrm>
          <a:off x="0" y="0"/>
          <a:ext cx="0" cy="0"/>
          <a:chOff x="0" y="0"/>
          <a:chExt cx="0" cy="0"/>
        </a:xfrm>
      </p:grpSpPr>
      <p:grpSp>
        <p:nvGrpSpPr>
          <p:cNvPr id="8" name="Google Shape;115;p22">
            <a:extLst>
              <a:ext uri="{FF2B5EF4-FFF2-40B4-BE49-F238E27FC236}">
                <a16:creationId xmlns:a16="http://schemas.microsoft.com/office/drawing/2014/main" id="{2864CFB2-0B5E-4C01-8052-BBFA6DFD8637}"/>
              </a:ext>
            </a:extLst>
          </p:cNvPr>
          <p:cNvGrpSpPr/>
          <p:nvPr userDrawn="1"/>
        </p:nvGrpSpPr>
        <p:grpSpPr>
          <a:xfrm>
            <a:off x="-725" y="0"/>
            <a:ext cx="1685239" cy="748879"/>
            <a:chOff x="-725" y="0"/>
            <a:chExt cx="9144000" cy="5143397"/>
          </a:xfrm>
          <a:solidFill>
            <a:srgbClr val="001928"/>
          </a:solidFill>
        </p:grpSpPr>
        <p:sp>
          <p:nvSpPr>
            <p:cNvPr id="9" name="Google Shape;116;p22">
              <a:extLst>
                <a:ext uri="{FF2B5EF4-FFF2-40B4-BE49-F238E27FC236}">
                  <a16:creationId xmlns:a16="http://schemas.microsoft.com/office/drawing/2014/main" id="{53D715AD-37F4-4002-9DB5-8028CDA392C6}"/>
                </a:ext>
              </a:extLst>
            </p:cNvPr>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p22">
              <a:extLst>
                <a:ext uri="{FF2B5EF4-FFF2-40B4-BE49-F238E27FC236}">
                  <a16:creationId xmlns:a16="http://schemas.microsoft.com/office/drawing/2014/main" id="{C9BBADB1-57A4-44E3-8806-373B67C3B356}"/>
                </a:ext>
              </a:extLst>
            </p:cNvPr>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p22">
              <a:extLst>
                <a:ext uri="{FF2B5EF4-FFF2-40B4-BE49-F238E27FC236}">
                  <a16:creationId xmlns:a16="http://schemas.microsoft.com/office/drawing/2014/main" id="{5588D27C-1F10-494D-B182-4997D0CBAC9C}"/>
                </a:ext>
              </a:extLst>
            </p:cNvPr>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22">
              <a:extLst>
                <a:ext uri="{FF2B5EF4-FFF2-40B4-BE49-F238E27FC236}">
                  <a16:creationId xmlns:a16="http://schemas.microsoft.com/office/drawing/2014/main" id="{8F42FC89-4FB7-407E-B4E2-85398AAC6662}"/>
                </a:ext>
              </a:extLst>
            </p:cNvPr>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0;p22">
            <a:extLst>
              <a:ext uri="{FF2B5EF4-FFF2-40B4-BE49-F238E27FC236}">
                <a16:creationId xmlns:a16="http://schemas.microsoft.com/office/drawing/2014/main" id="{A284CD9C-6B41-4793-9273-1F75292661BF}"/>
              </a:ext>
            </a:extLst>
          </p:cNvPr>
          <p:cNvSpPr txBox="1"/>
          <p:nvPr userDrawn="1"/>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4" name="Google Shape;121;p22">
            <a:extLst>
              <a:ext uri="{FF2B5EF4-FFF2-40B4-BE49-F238E27FC236}">
                <a16:creationId xmlns:a16="http://schemas.microsoft.com/office/drawing/2014/main" id="{2BFE6512-BB86-4235-A0D0-45224BBCC9CE}"/>
              </a:ext>
            </a:extLst>
          </p:cNvPr>
          <p:cNvSpPr txBox="1"/>
          <p:nvPr userDrawn="1"/>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5" name="Google Shape;122;p22">
            <a:extLst>
              <a:ext uri="{FF2B5EF4-FFF2-40B4-BE49-F238E27FC236}">
                <a16:creationId xmlns:a16="http://schemas.microsoft.com/office/drawing/2014/main" id="{FA97F657-F4B3-458E-968A-9E6DEE63F174}"/>
              </a:ext>
            </a:extLst>
          </p:cNvPr>
          <p:cNvCxnSpPr/>
          <p:nvPr userDrawn="1"/>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6" name="Google Shape;89;p18">
            <a:extLst>
              <a:ext uri="{FF2B5EF4-FFF2-40B4-BE49-F238E27FC236}">
                <a16:creationId xmlns:a16="http://schemas.microsoft.com/office/drawing/2014/main" id="{90ED005A-36B1-446F-9F9F-CAA5DAD21B72}"/>
              </a:ext>
            </a:extLst>
          </p:cNvPr>
          <p:cNvPicPr preferRelativeResize="0"/>
          <p:nvPr userDrawn="1"/>
        </p:nvPicPr>
        <p:blipFill>
          <a:blip r:embed="rId2"/>
          <a:srcRect/>
          <a:stretch/>
        </p:blipFill>
        <p:spPr>
          <a:xfrm>
            <a:off x="176524" y="175540"/>
            <a:ext cx="1035677" cy="2342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 Left">
  <p:cSld name="CUSTOM_2">
    <p:spTree>
      <p:nvGrpSpPr>
        <p:cNvPr id="1" name="Shape 77"/>
        <p:cNvGrpSpPr/>
        <p:nvPr/>
      </p:nvGrpSpPr>
      <p:grpSpPr>
        <a:xfrm>
          <a:off x="0" y="0"/>
          <a:ext cx="0" cy="0"/>
          <a:chOff x="0" y="0"/>
          <a:chExt cx="0" cy="0"/>
        </a:xfrm>
      </p:grpSpPr>
      <p:sp>
        <p:nvSpPr>
          <p:cNvPr id="78" name="Google Shape;78;p17"/>
          <p:cNvSpPr/>
          <p:nvPr/>
        </p:nvSpPr>
        <p:spPr>
          <a:xfrm>
            <a:off x="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607200" y="0"/>
            <a:ext cx="55398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7"/>
          <p:cNvPicPr preferRelativeResize="0"/>
          <p:nvPr userDrawn="1"/>
        </p:nvPicPr>
        <p:blipFill>
          <a:blip r:embed="rId2">
            <a:duotone>
              <a:prstClr val="black"/>
              <a:schemeClr val="tx1">
                <a:tint val="45000"/>
                <a:satMod val="400000"/>
              </a:schemeClr>
            </a:duotone>
            <a:alphaModFix amt="5000"/>
          </a:blip>
          <a:srcRect t="5577" b="5577"/>
          <a:stretch/>
        </p:blipFill>
        <p:spPr>
          <a:xfrm>
            <a:off x="816191" y="0"/>
            <a:ext cx="5172755" cy="5143501"/>
          </a:xfrm>
          <a:prstGeom prst="rect">
            <a:avLst/>
          </a:prstGeom>
          <a:noFill/>
          <a:ln>
            <a:noFill/>
          </a:ln>
        </p:spPr>
      </p:pic>
      <p:pic>
        <p:nvPicPr>
          <p:cNvPr id="81" name="Google Shape;81;p17"/>
          <p:cNvPicPr preferRelativeResize="0"/>
          <p:nvPr/>
        </p:nvPicPr>
        <p:blipFill>
          <a:blip r:embed="rId3"/>
          <a:srcRect/>
          <a:stretch/>
        </p:blipFill>
        <p:spPr>
          <a:xfrm>
            <a:off x="238124" y="4631447"/>
            <a:ext cx="1035677" cy="234282"/>
          </a:xfrm>
          <a:prstGeom prst="rect">
            <a:avLst/>
          </a:prstGeom>
          <a:noFill/>
          <a:ln>
            <a:noFill/>
          </a:ln>
        </p:spPr>
      </p:pic>
      <p:sp>
        <p:nvSpPr>
          <p:cNvPr id="82" name="Google Shape;82;p17"/>
          <p:cNvSpPr txBox="1">
            <a:spLocks noGrp="1"/>
          </p:cNvSpPr>
          <p:nvPr>
            <p:ph type="title"/>
          </p:nvPr>
        </p:nvSpPr>
        <p:spPr>
          <a:xfrm>
            <a:off x="3610150" y="0"/>
            <a:ext cx="5539800" cy="567600"/>
          </a:xfrm>
          <a:prstGeom prst="rect">
            <a:avLst/>
          </a:prstGeom>
        </p:spPr>
        <p:txBody>
          <a:bodyPr spcFirstLastPara="1" wrap="square" lIns="68575" tIns="68575" rIns="68575" bIns="68575" anchor="t" anchorCtr="0">
            <a:noAutofit/>
          </a:bodyPr>
          <a:lstStyle>
            <a:lvl1pPr lvl="0">
              <a:spcBef>
                <a:spcPts val="0"/>
              </a:spcBef>
              <a:spcAft>
                <a:spcPts val="0"/>
              </a:spcAft>
              <a:buNone/>
              <a:defRPr>
                <a:solidFill>
                  <a:srgbClr val="00B0F0"/>
                </a:solidFill>
                <a:latin typeface="+mj-lt"/>
                <a:ea typeface="Muli"/>
                <a:cs typeface="Muli"/>
                <a:sym typeface="Muli"/>
              </a:defRPr>
            </a:lvl1pPr>
            <a:lvl2pPr lvl="1">
              <a:spcBef>
                <a:spcPts val="0"/>
              </a:spcBef>
              <a:spcAft>
                <a:spcPts val="0"/>
              </a:spcAft>
              <a:buNone/>
              <a:defRPr>
                <a:solidFill>
                  <a:srgbClr val="F05E2F"/>
                </a:solidFill>
              </a:defRPr>
            </a:lvl2pPr>
            <a:lvl3pPr lvl="2">
              <a:spcBef>
                <a:spcPts val="0"/>
              </a:spcBef>
              <a:spcAft>
                <a:spcPts val="0"/>
              </a:spcAft>
              <a:buNone/>
              <a:defRPr>
                <a:solidFill>
                  <a:srgbClr val="F05E2F"/>
                </a:solidFill>
              </a:defRPr>
            </a:lvl3pPr>
            <a:lvl4pPr lvl="3">
              <a:spcBef>
                <a:spcPts val="0"/>
              </a:spcBef>
              <a:spcAft>
                <a:spcPts val="0"/>
              </a:spcAft>
              <a:buNone/>
              <a:defRPr>
                <a:solidFill>
                  <a:srgbClr val="F05E2F"/>
                </a:solidFill>
              </a:defRPr>
            </a:lvl4pPr>
            <a:lvl5pPr lvl="4">
              <a:spcBef>
                <a:spcPts val="0"/>
              </a:spcBef>
              <a:spcAft>
                <a:spcPts val="0"/>
              </a:spcAft>
              <a:buNone/>
              <a:defRPr>
                <a:solidFill>
                  <a:srgbClr val="F05E2F"/>
                </a:solidFill>
              </a:defRPr>
            </a:lvl5pPr>
            <a:lvl6pPr lvl="5">
              <a:spcBef>
                <a:spcPts val="0"/>
              </a:spcBef>
              <a:spcAft>
                <a:spcPts val="0"/>
              </a:spcAft>
              <a:buNone/>
              <a:defRPr>
                <a:solidFill>
                  <a:srgbClr val="F05E2F"/>
                </a:solidFill>
              </a:defRPr>
            </a:lvl6pPr>
            <a:lvl7pPr lvl="6">
              <a:spcBef>
                <a:spcPts val="0"/>
              </a:spcBef>
              <a:spcAft>
                <a:spcPts val="0"/>
              </a:spcAft>
              <a:buNone/>
              <a:defRPr>
                <a:solidFill>
                  <a:srgbClr val="F05E2F"/>
                </a:solidFill>
              </a:defRPr>
            </a:lvl7pPr>
            <a:lvl8pPr lvl="7">
              <a:spcBef>
                <a:spcPts val="0"/>
              </a:spcBef>
              <a:spcAft>
                <a:spcPts val="0"/>
              </a:spcAft>
              <a:buNone/>
              <a:defRPr>
                <a:solidFill>
                  <a:srgbClr val="F05E2F"/>
                </a:solidFill>
              </a:defRPr>
            </a:lvl8pPr>
            <a:lvl9pPr lvl="8">
              <a:spcBef>
                <a:spcPts val="0"/>
              </a:spcBef>
              <a:spcAft>
                <a:spcPts val="0"/>
              </a:spcAft>
              <a:buNone/>
              <a:defRPr>
                <a:solidFill>
                  <a:srgbClr val="F05E2F"/>
                </a:solidFill>
              </a:defRPr>
            </a:lvl9pPr>
          </a:lstStyle>
          <a:p>
            <a:r>
              <a:rPr lang="en-GB"/>
              <a:t>Click to edit Master title style</a:t>
            </a:r>
            <a:endParaRPr dirty="0"/>
          </a:p>
        </p:txBody>
      </p:sp>
      <p:sp>
        <p:nvSpPr>
          <p:cNvPr id="83" name="Google Shape;83;p17"/>
          <p:cNvSpPr txBox="1">
            <a:spLocks noGrp="1"/>
          </p:cNvSpPr>
          <p:nvPr>
            <p:ph type="body" idx="1"/>
          </p:nvPr>
        </p:nvSpPr>
        <p:spPr>
          <a:xfrm>
            <a:off x="238125" y="1298200"/>
            <a:ext cx="3064200" cy="3151200"/>
          </a:xfrm>
          <a:prstGeom prst="rect">
            <a:avLst/>
          </a:prstGeom>
        </p:spPr>
        <p:txBody>
          <a:bodyPr spcFirstLastPara="1" wrap="square" lIns="68575" tIns="68575" rIns="68575" bIns="68575" anchor="ctr" anchorCtr="0">
            <a:noAutofit/>
          </a:bodyPr>
          <a:lstStyle>
            <a:lvl1pPr marL="0" lvl="0" indent="0">
              <a:spcBef>
                <a:spcPts val="800"/>
              </a:spcBef>
              <a:spcAft>
                <a:spcPts val="0"/>
              </a:spcAft>
              <a:buClr>
                <a:srgbClr val="FFFFFF"/>
              </a:buClr>
              <a:buSzPts val="1200"/>
              <a:buFont typeface="Muli"/>
              <a:buNone/>
              <a:defRPr sz="1200">
                <a:solidFill>
                  <a:schemeClr val="bg1"/>
                </a:solidFill>
                <a:latin typeface="+mj-lt"/>
                <a:ea typeface="Muli"/>
                <a:cs typeface="Muli"/>
                <a:sym typeface="Muli"/>
              </a:defRPr>
            </a:lvl1pPr>
            <a:lvl2pPr marL="914400" lvl="1"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GB"/>
              <a:t>Click to edit Master text styles</a:t>
            </a:r>
          </a:p>
        </p:txBody>
      </p:sp>
      <p:sp>
        <p:nvSpPr>
          <p:cNvPr id="84" name="Google Shape;84;p17"/>
          <p:cNvSpPr txBox="1">
            <a:spLocks noGrp="1"/>
          </p:cNvSpPr>
          <p:nvPr>
            <p:ph type="title" idx="2"/>
          </p:nvPr>
        </p:nvSpPr>
        <p:spPr>
          <a:xfrm>
            <a:off x="3607200" y="428975"/>
            <a:ext cx="55398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GB"/>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5">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8650" y="273844"/>
            <a:ext cx="7886700" cy="994200"/>
          </a:xfrm>
          <a:prstGeom prst="rect">
            <a:avLst/>
          </a:prstGeom>
        </p:spPr>
        <p:txBody>
          <a:bodyPr spcFirstLastPara="1" wrap="square" lIns="68575" tIns="68575" rIns="68575" bIns="6857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a:p>
        </p:txBody>
      </p:sp>
      <p:sp>
        <p:nvSpPr>
          <p:cNvPr id="95" name="Google Shape;95;p19"/>
          <p:cNvSpPr/>
          <p:nvPr/>
        </p:nvSpPr>
        <p:spPr>
          <a:xfrm>
            <a:off x="0" y="4268825"/>
            <a:ext cx="9144000" cy="8748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3000" y="0"/>
            <a:ext cx="9144000" cy="42687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p:cNvPicPr preferRelativeResize="0"/>
          <p:nvPr/>
        </p:nvPicPr>
        <p:blipFill>
          <a:blip r:embed="rId2">
            <a:alphaModFix amt="20000"/>
          </a:blip>
          <a:srcRect t="5577" b="5577"/>
          <a:stretch/>
        </p:blipFill>
        <p:spPr>
          <a:xfrm>
            <a:off x="-22000" y="0"/>
            <a:ext cx="4292977" cy="4268702"/>
          </a:xfrm>
          <a:prstGeom prst="rect">
            <a:avLst/>
          </a:prstGeom>
          <a:noFill/>
          <a:ln>
            <a:noFill/>
          </a:ln>
        </p:spPr>
      </p:pic>
      <p:pic>
        <p:nvPicPr>
          <p:cNvPr id="98" name="Google Shape;98;p19"/>
          <p:cNvPicPr preferRelativeResize="0"/>
          <p:nvPr/>
        </p:nvPicPr>
        <p:blipFill>
          <a:blip r:embed="rId3"/>
          <a:srcRect/>
          <a:stretch/>
        </p:blipFill>
        <p:spPr>
          <a:xfrm>
            <a:off x="7734249" y="4512009"/>
            <a:ext cx="1035677" cy="234282"/>
          </a:xfrm>
          <a:prstGeom prst="rect">
            <a:avLst/>
          </a:prstGeom>
          <a:noFill/>
          <a:ln>
            <a:noFill/>
          </a:ln>
        </p:spPr>
      </p:pic>
      <p:sp>
        <p:nvSpPr>
          <p:cNvPr id="99" name="Google Shape;99;p19"/>
          <p:cNvSpPr txBox="1">
            <a:spLocks noGrp="1"/>
          </p:cNvSpPr>
          <p:nvPr>
            <p:ph type="body" idx="1"/>
          </p:nvPr>
        </p:nvSpPr>
        <p:spPr>
          <a:xfrm>
            <a:off x="296950" y="696400"/>
            <a:ext cx="2908200" cy="3151200"/>
          </a:xfrm>
          <a:prstGeom prst="rect">
            <a:avLst/>
          </a:prstGeom>
        </p:spPr>
        <p:txBody>
          <a:bodyPr spcFirstLastPara="1" wrap="square" lIns="68575" tIns="68575" rIns="68575" bIns="68575" anchor="t" anchorCtr="0">
            <a:noAutofit/>
          </a:bodyPr>
          <a:lstStyle>
            <a:lvl1pPr marL="0" lvl="0" indent="0">
              <a:spcBef>
                <a:spcPts val="800"/>
              </a:spcBef>
              <a:spcAft>
                <a:spcPts val="0"/>
              </a:spcAft>
              <a:buClr>
                <a:srgbClr val="434343"/>
              </a:buClr>
              <a:buSzPts val="1200"/>
              <a:buNone/>
              <a:defRPr sz="1200">
                <a:solidFill>
                  <a:srgbClr val="434343"/>
                </a:solidFill>
              </a:defRPr>
            </a:lvl1pPr>
            <a:lvl2pPr marL="914400" lvl="1" indent="-304800">
              <a:spcBef>
                <a:spcPts val="400"/>
              </a:spcBef>
              <a:spcAft>
                <a:spcPts val="0"/>
              </a:spcAft>
              <a:buClr>
                <a:srgbClr val="434343"/>
              </a:buClr>
              <a:buSzPts val="1200"/>
              <a:buChar char="•"/>
              <a:defRPr sz="1200">
                <a:solidFill>
                  <a:srgbClr val="434343"/>
                </a:solidFill>
              </a:defRPr>
            </a:lvl2pPr>
            <a:lvl3pPr marL="1371600" lvl="2" indent="-304800">
              <a:spcBef>
                <a:spcPts val="400"/>
              </a:spcBef>
              <a:spcAft>
                <a:spcPts val="0"/>
              </a:spcAft>
              <a:buClr>
                <a:srgbClr val="434343"/>
              </a:buClr>
              <a:buSzPts val="1200"/>
              <a:buChar char="•"/>
              <a:defRPr sz="1200">
                <a:solidFill>
                  <a:srgbClr val="434343"/>
                </a:solidFill>
              </a:defRPr>
            </a:lvl3pPr>
            <a:lvl4pPr marL="1828800" lvl="3" indent="-304800">
              <a:spcBef>
                <a:spcPts val="400"/>
              </a:spcBef>
              <a:spcAft>
                <a:spcPts val="0"/>
              </a:spcAft>
              <a:buClr>
                <a:srgbClr val="434343"/>
              </a:buClr>
              <a:buSzPts val="1200"/>
              <a:buChar char="•"/>
              <a:defRPr sz="1200">
                <a:solidFill>
                  <a:srgbClr val="434343"/>
                </a:solidFill>
              </a:defRPr>
            </a:lvl4pPr>
            <a:lvl5pPr marL="2286000" lvl="4" indent="-304800">
              <a:spcBef>
                <a:spcPts val="400"/>
              </a:spcBef>
              <a:spcAft>
                <a:spcPts val="0"/>
              </a:spcAft>
              <a:buClr>
                <a:srgbClr val="434343"/>
              </a:buClr>
              <a:buSzPts val="1200"/>
              <a:buChar char="•"/>
              <a:defRPr sz="1200">
                <a:solidFill>
                  <a:srgbClr val="434343"/>
                </a:solidFill>
              </a:defRPr>
            </a:lvl5pPr>
            <a:lvl6pPr marL="2743200" lvl="5" indent="-304800">
              <a:spcBef>
                <a:spcPts val="400"/>
              </a:spcBef>
              <a:spcAft>
                <a:spcPts val="0"/>
              </a:spcAft>
              <a:buClr>
                <a:srgbClr val="434343"/>
              </a:buClr>
              <a:buSzPts val="1200"/>
              <a:buChar char="•"/>
              <a:defRPr sz="1200">
                <a:solidFill>
                  <a:srgbClr val="434343"/>
                </a:solidFill>
              </a:defRPr>
            </a:lvl6pPr>
            <a:lvl7pPr marL="3200400" lvl="6" indent="-304800">
              <a:spcBef>
                <a:spcPts val="400"/>
              </a:spcBef>
              <a:spcAft>
                <a:spcPts val="0"/>
              </a:spcAft>
              <a:buClr>
                <a:srgbClr val="434343"/>
              </a:buClr>
              <a:buSzPts val="1200"/>
              <a:buChar char="•"/>
              <a:defRPr sz="1200">
                <a:solidFill>
                  <a:srgbClr val="434343"/>
                </a:solidFill>
              </a:defRPr>
            </a:lvl7pPr>
            <a:lvl8pPr marL="3657600" lvl="7" indent="-304800">
              <a:spcBef>
                <a:spcPts val="400"/>
              </a:spcBef>
              <a:spcAft>
                <a:spcPts val="0"/>
              </a:spcAft>
              <a:buClr>
                <a:srgbClr val="434343"/>
              </a:buClr>
              <a:buSzPts val="1200"/>
              <a:buChar char="•"/>
              <a:defRPr sz="1200">
                <a:solidFill>
                  <a:srgbClr val="434343"/>
                </a:solidFill>
              </a:defRPr>
            </a:lvl8pPr>
            <a:lvl9pPr marL="4114800" lvl="8" indent="-304800">
              <a:spcBef>
                <a:spcPts val="400"/>
              </a:spcBef>
              <a:spcAft>
                <a:spcPts val="0"/>
              </a:spcAft>
              <a:buClr>
                <a:srgbClr val="434343"/>
              </a:buClr>
              <a:buSzPts val="1200"/>
              <a:buChar char="•"/>
              <a:defRPr sz="1200">
                <a:solidFill>
                  <a:srgbClr val="434343"/>
                </a:solidFill>
              </a:defRPr>
            </a:lvl9pPr>
          </a:lstStyle>
          <a:p>
            <a:pPr lvl="0"/>
            <a:r>
              <a:rPr lang="en-GB"/>
              <a:t>Click to edit Master text styles</a:t>
            </a:r>
          </a:p>
        </p:txBody>
      </p:sp>
      <p:sp>
        <p:nvSpPr>
          <p:cNvPr id="100" name="Google Shape;100;p19"/>
          <p:cNvSpPr txBox="1">
            <a:spLocks noGrp="1"/>
          </p:cNvSpPr>
          <p:nvPr>
            <p:ph type="title" idx="2"/>
          </p:nvPr>
        </p:nvSpPr>
        <p:spPr>
          <a:xfrm>
            <a:off x="3000" y="0"/>
            <a:ext cx="3811200" cy="645000"/>
          </a:xfrm>
          <a:prstGeom prst="rect">
            <a:avLst/>
          </a:prstGeom>
        </p:spPr>
        <p:txBody>
          <a:bodyPr spcFirstLastPara="1" wrap="square" lIns="68575" tIns="68575" rIns="68575" bIns="68575" anchor="t" anchorCtr="0">
            <a:noAutofit/>
          </a:bodyPr>
          <a:lstStyle>
            <a:lvl1pPr lvl="0" algn="r">
              <a:spcBef>
                <a:spcPts val="0"/>
              </a:spcBef>
              <a:spcAft>
                <a:spcPts val="0"/>
              </a:spcAft>
              <a:buNone/>
              <a:defRPr>
                <a:solidFill>
                  <a:srgbClr val="00B0F0"/>
                </a:solidFill>
                <a:latin typeface="+mj-l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dirty="0"/>
          </a:p>
        </p:txBody>
      </p:sp>
      <p:sp>
        <p:nvSpPr>
          <p:cNvPr id="101" name="Google Shape;101;p19"/>
          <p:cNvSpPr txBox="1">
            <a:spLocks noGrp="1"/>
          </p:cNvSpPr>
          <p:nvPr>
            <p:ph type="title" idx="3"/>
          </p:nvPr>
        </p:nvSpPr>
        <p:spPr>
          <a:xfrm>
            <a:off x="3954800" y="0"/>
            <a:ext cx="5189100" cy="6450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GB"/>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CUSTOM_6">
    <p:spTree>
      <p:nvGrpSpPr>
        <p:cNvPr id="1" name="Shape 102"/>
        <p:cNvGrpSpPr/>
        <p:nvPr/>
      </p:nvGrpSpPr>
      <p:grpSpPr>
        <a:xfrm>
          <a:off x="0" y="0"/>
          <a:ext cx="0" cy="0"/>
          <a:chOff x="0" y="0"/>
          <a:chExt cx="0" cy="0"/>
        </a:xfrm>
      </p:grpSpPr>
      <p:sp>
        <p:nvSpPr>
          <p:cNvPr id="103" name="Google Shape;103;p20"/>
          <p:cNvSpPr/>
          <p:nvPr/>
        </p:nvSpPr>
        <p:spPr>
          <a:xfrm>
            <a:off x="-9525" y="-9525"/>
            <a:ext cx="91440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p:cNvPicPr preferRelativeResize="0"/>
          <p:nvPr/>
        </p:nvPicPr>
        <p:blipFill>
          <a:blip r:embed="rId2"/>
          <a:srcRect/>
          <a:stretch/>
        </p:blipFill>
        <p:spPr>
          <a:xfrm>
            <a:off x="4002378" y="2052475"/>
            <a:ext cx="1001745" cy="11211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Muli"/>
              <a:buNone/>
              <a:defRPr sz="3300" i="0" u="none" strike="noStrike" cap="none">
                <a:solidFill>
                  <a:schemeClr val="dk1"/>
                </a:solidFill>
                <a:latin typeface="Muli"/>
                <a:ea typeface="Muli"/>
                <a:cs typeface="Muli"/>
                <a:sym typeface="Mul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Muli"/>
              <a:buChar char="•"/>
              <a:defRPr sz="2100" i="0" u="none" strike="noStrike" cap="none">
                <a:solidFill>
                  <a:schemeClr val="dk1"/>
                </a:solidFill>
                <a:latin typeface="Muli"/>
                <a:ea typeface="Muli"/>
                <a:cs typeface="Muli"/>
                <a:sym typeface="Muli"/>
              </a:defRPr>
            </a:lvl1pPr>
            <a:lvl2pPr marL="914400" marR="0" lvl="1" indent="-342900" algn="l" rtl="0">
              <a:lnSpc>
                <a:spcPct val="90000"/>
              </a:lnSpc>
              <a:spcBef>
                <a:spcPts val="400"/>
              </a:spcBef>
              <a:spcAft>
                <a:spcPts val="0"/>
              </a:spcAft>
              <a:buClr>
                <a:schemeClr val="dk1"/>
              </a:buClr>
              <a:buSzPts val="1800"/>
              <a:buFont typeface="Muli"/>
              <a:buChar char="•"/>
              <a:defRPr sz="1800" i="0" u="none" strike="noStrike" cap="none">
                <a:solidFill>
                  <a:schemeClr val="dk1"/>
                </a:solidFill>
                <a:latin typeface="Muli"/>
                <a:ea typeface="Muli"/>
                <a:cs typeface="Muli"/>
                <a:sym typeface="Muli"/>
              </a:defRPr>
            </a:lvl2pPr>
            <a:lvl3pPr marL="1371600" marR="0" lvl="2" indent="-323850" algn="l" rtl="0">
              <a:lnSpc>
                <a:spcPct val="90000"/>
              </a:lnSpc>
              <a:spcBef>
                <a:spcPts val="400"/>
              </a:spcBef>
              <a:spcAft>
                <a:spcPts val="0"/>
              </a:spcAft>
              <a:buClr>
                <a:schemeClr val="dk1"/>
              </a:buClr>
              <a:buSzPts val="1500"/>
              <a:buFont typeface="Muli"/>
              <a:buChar char="•"/>
              <a:defRPr sz="1500" i="0" u="none" strike="noStrike" cap="none">
                <a:solidFill>
                  <a:schemeClr val="dk1"/>
                </a:solidFill>
                <a:latin typeface="Muli"/>
                <a:ea typeface="Muli"/>
                <a:cs typeface="Muli"/>
                <a:sym typeface="Muli"/>
              </a:defRPr>
            </a:lvl3pPr>
            <a:lvl4pPr marL="1828800" marR="0" lvl="3"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4pPr>
            <a:lvl5pPr marL="2286000" marR="0" lvl="4"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5pPr>
            <a:lvl6pPr marL="2743200" marR="0" lvl="5"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6pPr>
            <a:lvl7pPr marL="3200400" marR="0" lvl="6"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7pPr>
            <a:lvl8pPr marL="3657600" marR="0" lvl="7"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8pPr>
            <a:lvl9pPr marL="4114800" marR="0" lvl="8"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59" r:id="rId2"/>
    <p:sldLayoutId id="2147483662"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09A95D64-E154-D84F-BDEE-7F8B7A98E3A5}"/>
              </a:ext>
            </a:extLst>
          </p:cNvPr>
          <p:cNvSpPr>
            <a:spLocks noGrp="1"/>
          </p:cNvSpPr>
          <p:nvPr>
            <p:ph type="title"/>
          </p:nvPr>
        </p:nvSpPr>
        <p:spPr/>
        <p:txBody>
          <a:bodyPr/>
          <a:lstStyle/>
          <a:p>
            <a:r>
              <a:rPr lang="en-US" dirty="0"/>
              <a:t>Introduction to the Governance Module</a:t>
            </a:r>
          </a:p>
        </p:txBody>
      </p:sp>
      <p:sp>
        <p:nvSpPr>
          <p:cNvPr id="5" name="Title 4">
            <a:extLst>
              <a:ext uri="{FF2B5EF4-FFF2-40B4-BE49-F238E27FC236}">
                <a16:creationId xmlns:a16="http://schemas.microsoft.com/office/drawing/2014/main" id="{0A72A5CE-3AE6-A041-BA7C-200EAA62622B}"/>
              </a:ext>
            </a:extLst>
          </p:cNvPr>
          <p:cNvSpPr>
            <a:spLocks noGrp="1"/>
          </p:cNvSpPr>
          <p:nvPr>
            <p:ph type="title" idx="2"/>
          </p:nvPr>
        </p:nvSpPr>
        <p:spPr/>
        <p:txBody>
          <a:bodyPr/>
          <a:lstStyle/>
          <a:p>
            <a:r>
              <a:rPr lang="en-US" dirty="0"/>
              <a:t>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4" cy="3151093"/>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And to help with gaining insights from your data, the built-in </a:t>
            </a:r>
            <a:r>
              <a:rPr lang="en-AU" i="1" dirty="0"/>
              <a:t>Reporting</a:t>
            </a:r>
            <a:r>
              <a:rPr lang="en-AU" dirty="0"/>
              <a:t> suite provides basic reporting capability.</a:t>
            </a:r>
          </a:p>
          <a:p>
            <a:r>
              <a:rPr lang="en-AU" dirty="0"/>
              <a:t>Search or browse for the data you’re interested in, select the parameters, then share the output with stakeholders. </a:t>
            </a:r>
          </a:p>
          <a:p>
            <a:r>
              <a:rPr lang="en-AU" b="1" dirty="0"/>
              <a:t>Note</a:t>
            </a:r>
            <a:r>
              <a:rPr lang="en-AU" dirty="0"/>
              <a:t> that for those looking for even more power and flexibility to build complex, custom reports, talk to your account manager about our optional </a:t>
            </a:r>
            <a:r>
              <a:rPr lang="en-AU" i="1" dirty="0"/>
              <a:t>Business Intelligence </a:t>
            </a:r>
            <a:r>
              <a:rPr lang="en-AU" dirty="0"/>
              <a:t>module. </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Reports</a:t>
            </a:r>
          </a:p>
        </p:txBody>
      </p:sp>
    </p:spTree>
    <p:extLst>
      <p:ext uri="{BB962C8B-B14F-4D97-AF65-F5344CB8AC3E}">
        <p14:creationId xmlns:p14="http://schemas.microsoft.com/office/powerpoint/2010/main" val="161386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3" cy="3151093"/>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And finally, hear what the wider business has to say about Health &amp; Safety matters with the central </a:t>
            </a:r>
            <a:r>
              <a:rPr lang="en-AU" i="1" dirty="0"/>
              <a:t>Feedback</a:t>
            </a:r>
            <a:r>
              <a:rPr lang="en-AU" dirty="0"/>
              <a:t> register which anyone in your business can contribute to via simple, online Web Portals or the Notify mobile app.</a:t>
            </a:r>
            <a:endParaRPr lang="en-NZ" dirty="0"/>
          </a:p>
          <a:p>
            <a:r>
              <a:rPr lang="en-AU" dirty="0"/>
              <a:t>Review each feedback item and create any Corrective Actions required to address issues and improve safety. Those responsible for the Corrective Actions are notified and they will also appear in that person’s Worker record.</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Feedback</a:t>
            </a:r>
          </a:p>
        </p:txBody>
      </p:sp>
    </p:spTree>
    <p:extLst>
      <p:ext uri="{BB962C8B-B14F-4D97-AF65-F5344CB8AC3E}">
        <p14:creationId xmlns:p14="http://schemas.microsoft.com/office/powerpoint/2010/main" val="33629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rotWithShape="1">
          <a:blip r:embed="rId3"/>
          <a:srcRect t="36230" b="29177"/>
          <a:stretch/>
        </p:blipFill>
        <p:spPr>
          <a:xfrm>
            <a:off x="3415678" y="1425550"/>
            <a:ext cx="5601943" cy="1090048"/>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For more in-depth help with any item in the Governance module, navigate to the Governance section of the Support Portal, or search using the built-in Help Widget.</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In-depth Help</a:t>
            </a:r>
          </a:p>
        </p:txBody>
      </p:sp>
      <p:pic>
        <p:nvPicPr>
          <p:cNvPr id="6" name="Google Shape;131;p23">
            <a:extLst>
              <a:ext uri="{FF2B5EF4-FFF2-40B4-BE49-F238E27FC236}">
                <a16:creationId xmlns:a16="http://schemas.microsoft.com/office/drawing/2014/main" id="{9811F5FD-2FDD-0C48-82AD-5D1936EA25EF}"/>
              </a:ext>
            </a:extLst>
          </p:cNvPr>
          <p:cNvPicPr preferRelativeResize="0"/>
          <p:nvPr/>
        </p:nvPicPr>
        <p:blipFill rotWithShape="1">
          <a:blip r:embed="rId4"/>
          <a:srcRect l="50000" t="32704" b="-12"/>
          <a:stretch/>
        </p:blipFill>
        <p:spPr>
          <a:xfrm>
            <a:off x="3415678" y="2698992"/>
            <a:ext cx="2800971" cy="2120979"/>
          </a:xfrm>
          <a:prstGeom prst="rect">
            <a:avLst/>
          </a:prstGeom>
          <a:noFill/>
          <a:ln w="19050" cap="flat" cmpd="sng">
            <a:solidFill>
              <a:srgbClr val="999999"/>
            </a:solidFill>
            <a:prstDash val="solid"/>
            <a:round/>
            <a:headEnd type="none" w="sm" len="sm"/>
            <a:tailEnd type="none" w="sm" len="sm"/>
          </a:ln>
        </p:spPr>
      </p:pic>
      <p:pic>
        <p:nvPicPr>
          <p:cNvPr id="7" name="Google Shape;131;p23">
            <a:extLst>
              <a:ext uri="{FF2B5EF4-FFF2-40B4-BE49-F238E27FC236}">
                <a16:creationId xmlns:a16="http://schemas.microsoft.com/office/drawing/2014/main" id="{EA2D0B03-1838-7849-B44E-E92BDDD5FE1A}"/>
              </a:ext>
            </a:extLst>
          </p:cNvPr>
          <p:cNvPicPr preferRelativeResize="0"/>
          <p:nvPr/>
        </p:nvPicPr>
        <p:blipFill rotWithShape="1">
          <a:blip r:embed="rId5"/>
          <a:srcRect l="55467" t="31937"/>
          <a:stretch/>
        </p:blipFill>
        <p:spPr>
          <a:xfrm>
            <a:off x="6550618" y="2698992"/>
            <a:ext cx="2467004" cy="2120979"/>
          </a:xfrm>
          <a:prstGeom prst="rect">
            <a:avLst/>
          </a:prstGeom>
          <a:noFill/>
          <a:ln w="19050" cap="flat" cmpd="sng">
            <a:solidFill>
              <a:srgbClr val="999999"/>
            </a:solidFill>
            <a:prstDash val="solid"/>
            <a:round/>
            <a:headEnd type="none" w="sm" len="sm"/>
            <a:tailEnd type="none" w="sm" len="sm"/>
          </a:ln>
        </p:spPr>
      </p:pic>
      <p:sp>
        <p:nvSpPr>
          <p:cNvPr id="2" name="Right Arrow 1">
            <a:extLst>
              <a:ext uri="{FF2B5EF4-FFF2-40B4-BE49-F238E27FC236}">
                <a16:creationId xmlns:a16="http://schemas.microsoft.com/office/drawing/2014/main" id="{1D85F3F8-0E50-D34D-962A-8A8EE635356A}"/>
              </a:ext>
            </a:extLst>
          </p:cNvPr>
          <p:cNvSpPr/>
          <p:nvPr/>
        </p:nvSpPr>
        <p:spPr>
          <a:xfrm>
            <a:off x="6009091" y="3487119"/>
            <a:ext cx="749085" cy="330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24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2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22"/>
          <p:cNvGrpSpPr/>
          <p:nvPr/>
        </p:nvGrpSpPr>
        <p:grpSpPr>
          <a:xfrm>
            <a:off x="-725" y="0"/>
            <a:ext cx="1685239" cy="748879"/>
            <a:chOff x="-725" y="0"/>
            <a:chExt cx="9144000" cy="5143397"/>
          </a:xfrm>
          <a:solidFill>
            <a:srgbClr val="001928"/>
          </a:solidFill>
        </p:grpSpPr>
        <p:sp>
          <p:nvSpPr>
            <p:cNvPr id="116" name="Google Shape;116;p22"/>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2"/>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2"/>
          <p:cNvSpPr txBox="1"/>
          <p:nvPr/>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21" name="Google Shape;121;p22"/>
          <p:cNvSpPr txBox="1"/>
          <p:nvPr/>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22" name="Google Shape;122;p22"/>
          <p:cNvCxnSpPr/>
          <p:nvPr/>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1" name="Google Shape;89;p18">
            <a:extLst>
              <a:ext uri="{FF2B5EF4-FFF2-40B4-BE49-F238E27FC236}">
                <a16:creationId xmlns:a16="http://schemas.microsoft.com/office/drawing/2014/main" id="{5DCCACBE-07A8-4D98-90FB-3EA9426B4D08}"/>
              </a:ext>
            </a:extLst>
          </p:cNvPr>
          <p:cNvPicPr preferRelativeResize="0"/>
          <p:nvPr/>
        </p:nvPicPr>
        <p:blipFill>
          <a:blip r:embed="rId3"/>
          <a:srcRect/>
          <a:stretch/>
        </p:blipFill>
        <p:spPr>
          <a:xfrm>
            <a:off x="176524" y="175540"/>
            <a:ext cx="1035677" cy="2342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6"/>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err="1"/>
              <a:t>Damstra</a:t>
            </a:r>
            <a:r>
              <a:rPr lang="en-AU" dirty="0"/>
              <a:t> Safety is your gateway to complete health and safety risk management. Understanding and knowing how to get the most out of each module across the system will help you achieve a full coverage view of the health and safety landscape across your Organisation. </a:t>
            </a:r>
            <a:endParaRPr lang="en-NZ" dirty="0"/>
          </a:p>
          <a:p>
            <a:r>
              <a:rPr lang="en-AU" dirty="0"/>
              <a:t>If you haven’t already done so, we recommend that you first learn the fundamentals of getting around your system with our ‘</a:t>
            </a:r>
            <a:r>
              <a:rPr lang="en-AU" i="1" dirty="0" err="1"/>
              <a:t>Damstra</a:t>
            </a:r>
            <a:r>
              <a:rPr lang="en-AU" i="1" dirty="0"/>
              <a:t> Safety Essentials</a:t>
            </a:r>
            <a:r>
              <a:rPr lang="en-AU" dirty="0"/>
              <a:t>’ video which you can find separately in the Support Portal.</a:t>
            </a:r>
            <a:endParaRPr lang="en-NZ" dirty="0"/>
          </a:p>
          <a:p>
            <a:r>
              <a:rPr lang="en-AU" dirty="0"/>
              <a:t>In this video we’ll take a high-level look at each section within the Governance module.</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The </a:t>
            </a:r>
            <a:r>
              <a:rPr lang="en-AU" i="1" dirty="0"/>
              <a:t>Governance</a:t>
            </a:r>
            <a:r>
              <a:rPr lang="en-AU" dirty="0"/>
              <a:t> module offers tools to ensure that your business runs smoothly and compliantly by defining your governance objectives, providing visual progress tracking, and recording decisions and outcomes</a:t>
            </a:r>
            <a:r>
              <a:rPr lang="en-NZ" dirty="0"/>
              <a:t>.</a:t>
            </a:r>
          </a:p>
          <a:p>
            <a:r>
              <a:rPr lang="en-AU" dirty="0"/>
              <a:t>To get started, you’ll first need to define your Organisation’s high-level Governance objectives as a hierarchy of Categories and Classes via Settings. For example, if your Organisation manages facilities such as worksites or vehicles, you might need to review and manage leases for these items as time goes on. These governance objectives can be reflected into </a:t>
            </a:r>
            <a:r>
              <a:rPr lang="en-AU" dirty="0" err="1"/>
              <a:t>Damstra</a:t>
            </a:r>
            <a:r>
              <a:rPr lang="en-AU" dirty="0"/>
              <a:t> Safety by adding a ‘Facilities Management’ </a:t>
            </a:r>
            <a:r>
              <a:rPr lang="en-AU" i="1" dirty="0"/>
              <a:t>Class</a:t>
            </a:r>
            <a:r>
              <a:rPr lang="en-AU" dirty="0"/>
              <a:t> with a child </a:t>
            </a:r>
            <a:r>
              <a:rPr lang="en-AU" i="1" dirty="0"/>
              <a:t>Category</a:t>
            </a:r>
            <a:r>
              <a:rPr lang="en-AU" dirty="0"/>
              <a:t> of ‘Lease Reviews’.</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800" dirty="0"/>
              <a:t>Getting Started with Governance</a:t>
            </a:r>
          </a:p>
        </p:txBody>
      </p:sp>
    </p:spTree>
    <p:extLst>
      <p:ext uri="{BB962C8B-B14F-4D97-AF65-F5344CB8AC3E}">
        <p14:creationId xmlns:p14="http://schemas.microsoft.com/office/powerpoint/2010/main" val="410083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Now, you can break these high-level objectives down into more granular tasks – known in </a:t>
            </a:r>
            <a:r>
              <a:rPr lang="en-AU" dirty="0" err="1"/>
              <a:t>Damstra</a:t>
            </a:r>
            <a:r>
              <a:rPr lang="en-AU" dirty="0"/>
              <a:t> Safety as ‘Elements’ - via the </a:t>
            </a:r>
            <a:r>
              <a:rPr lang="en-AU" i="1" dirty="0"/>
              <a:t>Governance Elements </a:t>
            </a:r>
            <a:r>
              <a:rPr lang="en-AU" dirty="0"/>
              <a:t>section. Continuing the example of lease reviews, you might break this objective down into ‘Vehicle lease reviews’ and ‘Property lease reviews’.</a:t>
            </a:r>
          </a:p>
          <a:p>
            <a:r>
              <a:rPr lang="en-AU" dirty="0"/>
              <a:t>Finally, in the ‘Elements Assigned’ section, link these tasks to the people, plant or asset items that will become the subject of those tasks. For example, assign the ‘Vehicle Lease Reviews’ Element to each leased vehicle in your fleet so that each vehicle is individually considered and select an accountable party. Do the same for ‘Property Lease Reviews’. Those accountable will be notified and will find the details in the ‘My Governance’ Dashboard. </a:t>
            </a:r>
            <a:endParaRPr lang="en-NZ" dirty="0"/>
          </a:p>
          <a:p>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t>Getting Started with Governance (</a:t>
            </a:r>
            <a:r>
              <a:rPr lang="en-US" sz="2000" dirty="0" err="1"/>
              <a:t>cont</a:t>
            </a:r>
            <a:r>
              <a:rPr lang="en-US" sz="2000" dirty="0"/>
              <a:t>)</a:t>
            </a:r>
          </a:p>
        </p:txBody>
      </p:sp>
    </p:spTree>
    <p:extLst>
      <p:ext uri="{BB962C8B-B14F-4D97-AF65-F5344CB8AC3E}">
        <p14:creationId xmlns:p14="http://schemas.microsoft.com/office/powerpoint/2010/main" val="14127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You can monitor the progress of these activities using the intuitive red-amber-green dashboard in the </a:t>
            </a:r>
            <a:r>
              <a:rPr lang="en-AU" i="1" dirty="0"/>
              <a:t>Governance Status </a:t>
            </a:r>
            <a:r>
              <a:rPr lang="en-AU" dirty="0"/>
              <a:t>section. For overdue or at-risk elements, drill-down for a concise view of what’s being held-up and who is accountable to keep things on-track. </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Governance Status</a:t>
            </a:r>
          </a:p>
        </p:txBody>
      </p:sp>
    </p:spTree>
    <p:extLst>
      <p:ext uri="{BB962C8B-B14F-4D97-AF65-F5344CB8AC3E}">
        <p14:creationId xmlns:p14="http://schemas.microsoft.com/office/powerpoint/2010/main" val="219917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For additional filtered views of Governance progress across departments and teams, the </a:t>
            </a:r>
            <a:r>
              <a:rPr lang="en-AU" i="1" dirty="0"/>
              <a:t>Governance Matrix </a:t>
            </a:r>
            <a:r>
              <a:rPr lang="en-AU" dirty="0"/>
              <a:t>section provides a flexible crosstab view of the Governance landscape when required. </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Governance Matrix</a:t>
            </a:r>
          </a:p>
        </p:txBody>
      </p:sp>
    </p:spTree>
    <p:extLst>
      <p:ext uri="{BB962C8B-B14F-4D97-AF65-F5344CB8AC3E}">
        <p14:creationId xmlns:p14="http://schemas.microsoft.com/office/powerpoint/2010/main" val="95418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The </a:t>
            </a:r>
            <a:r>
              <a:rPr lang="en-AU" i="1" dirty="0"/>
              <a:t>Planner</a:t>
            </a:r>
            <a:r>
              <a:rPr lang="en-AU" dirty="0"/>
              <a:t> provides a consolidated calendar or register view of both upcoming and historical events that are recorded in the Compliance module of your </a:t>
            </a:r>
            <a:r>
              <a:rPr lang="en-AU" dirty="0" err="1"/>
              <a:t>Damstra</a:t>
            </a:r>
            <a:r>
              <a:rPr lang="en-AU" dirty="0"/>
              <a:t> Safety system but are relevant to Governance activities and are surfaced here so that you don’t need to search for them. </a:t>
            </a:r>
            <a:endParaRPr lang="en-NZ" dirty="0"/>
          </a:p>
          <a:p>
            <a:r>
              <a:rPr lang="en-AU" dirty="0"/>
              <a:t>You can use the filters to find specific events or events of a particular type. You can even add new Events right from the planner.</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Planner</a:t>
            </a:r>
          </a:p>
        </p:txBody>
      </p:sp>
    </p:spTree>
    <p:extLst>
      <p:ext uri="{BB962C8B-B14F-4D97-AF65-F5344CB8AC3E}">
        <p14:creationId xmlns:p14="http://schemas.microsoft.com/office/powerpoint/2010/main" val="411738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4"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000" dirty="0"/>
              <a:t>Introduction to the Governance Module</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AU" dirty="0"/>
              <a:t>As your business changes and grows over time, it’s important to ensure that the efficiency of your Safety Management System – of which </a:t>
            </a:r>
            <a:r>
              <a:rPr lang="en-AU" dirty="0" err="1"/>
              <a:t>Damstra</a:t>
            </a:r>
            <a:r>
              <a:rPr lang="en-AU" dirty="0"/>
              <a:t> Safety plays a key role – is periodically reviewed. </a:t>
            </a:r>
            <a:endParaRPr lang="en-NZ" dirty="0"/>
          </a:p>
          <a:p>
            <a:r>
              <a:rPr lang="en-AU" dirty="0"/>
              <a:t>The </a:t>
            </a:r>
            <a:r>
              <a:rPr lang="en-AU" i="1" dirty="0"/>
              <a:t>Process Reviews</a:t>
            </a:r>
            <a:r>
              <a:rPr lang="en-AU" dirty="0"/>
              <a:t> section is built for this specific purpose, with registers for recording and tracking reviews of the various elements of your wider Safety Management System.</a:t>
            </a:r>
            <a:endParaRPr lang="en-NZ" dirty="0"/>
          </a:p>
          <a:p>
            <a:r>
              <a:rPr lang="en-AU" dirty="0"/>
              <a:t>For each type of review, add detailed findings, actions and schedule the next review.</a:t>
            </a:r>
            <a:endParaRPr lang="en-NZ"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Process Reviews</a:t>
            </a:r>
          </a:p>
        </p:txBody>
      </p:sp>
    </p:spTree>
    <p:extLst>
      <p:ext uri="{BB962C8B-B14F-4D97-AF65-F5344CB8AC3E}">
        <p14:creationId xmlns:p14="http://schemas.microsoft.com/office/powerpoint/2010/main" val="2403139568"/>
      </p:ext>
    </p:extLst>
  </p:cSld>
  <p:clrMapOvr>
    <a:masterClrMapping/>
  </p:clrMapOvr>
</p:sld>
</file>

<file path=ppt/theme/theme1.xml><?xml version="1.0" encoding="utf-8"?>
<a:theme xmlns:a="http://schemas.openxmlformats.org/drawingml/2006/main" name="Vault Knowledge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B Powerpoint Template" id="{FF5E36D6-606A-1F43-BCE3-22CA82E5C25E}" vid="{5F92FE08-84CD-BA40-B99D-1766D4C702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4c29e9a-c83b-4664-b55f-1259d784b134">
      <UserInfo>
        <DisplayName/>
        <AccountId xsi:nil="true"/>
        <AccountType/>
      </UserInfo>
    </SharedWithUsers>
    <MediaLengthInSeconds xmlns="3519b77c-6e1c-4623-9e08-1b46e8d957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8ACB67E694524499C13D3227D9132C" ma:contentTypeVersion="13" ma:contentTypeDescription="Create a new document." ma:contentTypeScope="" ma:versionID="3430b4b4cb33ad06a08154bddcdc739f">
  <xsd:schema xmlns:xsd="http://www.w3.org/2001/XMLSchema" xmlns:xs="http://www.w3.org/2001/XMLSchema" xmlns:p="http://schemas.microsoft.com/office/2006/metadata/properties" xmlns:ns2="74c29e9a-c83b-4664-b55f-1259d784b134" xmlns:ns3="3519b77c-6e1c-4623-9e08-1b46e8d957c0" targetNamespace="http://schemas.microsoft.com/office/2006/metadata/properties" ma:root="true" ma:fieldsID="40f9ebfdd35e092a2f02e75a056b7a18" ns2:_="" ns3:_="">
    <xsd:import namespace="74c29e9a-c83b-4664-b55f-1259d784b134"/>
    <xsd:import namespace="3519b77c-6e1c-4623-9e08-1b46e8d95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29e9a-c83b-4664-b55f-1259d784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19b77c-6e1c-4623-9e08-1b46e8d95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C4EC0-B290-4B1D-A5A4-364CC80FBC8C}">
  <ds:schemaRefs>
    <ds:schemaRef ds:uri="http://schemas.microsoft.com/sharepoint/v3/contenttype/forms"/>
  </ds:schemaRefs>
</ds:datastoreItem>
</file>

<file path=customXml/itemProps2.xml><?xml version="1.0" encoding="utf-8"?>
<ds:datastoreItem xmlns:ds="http://schemas.openxmlformats.org/officeDocument/2006/customXml" ds:itemID="{4E740A80-16CF-4F48-9F96-E8F2574B273C}">
  <ds:schemaRefs>
    <ds:schemaRef ds:uri="http://purl.org/dc/dcmitype/"/>
    <ds:schemaRef ds:uri="http://purl.org/dc/elements/1.1/"/>
    <ds:schemaRef ds:uri="3519b77c-6e1c-4623-9e08-1b46e8d957c0"/>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4c29e9a-c83b-4664-b55f-1259d784b134"/>
    <ds:schemaRef ds:uri="http://www.w3.org/XML/1998/namespace"/>
  </ds:schemaRefs>
</ds:datastoreItem>
</file>

<file path=customXml/itemProps3.xml><?xml version="1.0" encoding="utf-8"?>
<ds:datastoreItem xmlns:ds="http://schemas.openxmlformats.org/officeDocument/2006/customXml" ds:itemID="{23A7D27A-269F-43EE-A5AF-81DCA4DF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29e9a-c83b-4664-b55f-1259d784b134"/>
    <ds:schemaRef ds:uri="3519b77c-6e1c-4623-9e08-1b46e8d95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Vault Knowledge Base</Template>
  <TotalTime>43</TotalTime>
  <Words>914</Words>
  <Application>Microsoft Macintosh PowerPoint</Application>
  <PresentationFormat>On-screen Show (16:9)</PresentationFormat>
  <Paragraphs>47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Muli</vt:lpstr>
      <vt:lpstr>Raleway</vt:lpstr>
      <vt:lpstr>Vault Knowledge Base</vt:lpstr>
      <vt:lpstr>Introduction to the Governance Module</vt:lpstr>
      <vt:lpstr>PowerPoint Presentation</vt:lpstr>
      <vt:lpstr>Introduction to the Governance Module</vt:lpstr>
      <vt:lpstr>Introduction to the Governance Module</vt:lpstr>
      <vt:lpstr>Introduction to the Governance Module</vt:lpstr>
      <vt:lpstr>Introduction to the Governance Module</vt:lpstr>
      <vt:lpstr>Introduction to the Governance Module</vt:lpstr>
      <vt:lpstr>Introduction to the Governance Module</vt:lpstr>
      <vt:lpstr>Introduction to the Governance Module</vt:lpstr>
      <vt:lpstr>Introduction to the Governance Module</vt:lpstr>
      <vt:lpstr>Introduction to the Governance Module</vt:lpstr>
      <vt:lpstr>Introduction to the Governance Module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Governance Module</dc:title>
  <dc:creator>Steve Lawrence</dc:creator>
  <cp:lastModifiedBy>Steve Lawrence</cp:lastModifiedBy>
  <cp:revision>1</cp:revision>
  <dcterms:created xsi:type="dcterms:W3CDTF">2021-09-20T23:33:38Z</dcterms:created>
  <dcterms:modified xsi:type="dcterms:W3CDTF">2021-09-21T00:17:31Z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0x010100408ACB67E694524499C13D3227D9132C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